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86" r:id="rId3"/>
    <p:sldId id="260" r:id="rId4"/>
    <p:sldId id="288" r:id="rId5"/>
    <p:sldId id="301" r:id="rId6"/>
    <p:sldId id="302" r:id="rId7"/>
    <p:sldId id="289" r:id="rId8"/>
    <p:sldId id="290" r:id="rId9"/>
    <p:sldId id="291" r:id="rId10"/>
    <p:sldId id="320" r:id="rId11"/>
    <p:sldId id="319" r:id="rId12"/>
    <p:sldId id="292" r:id="rId13"/>
    <p:sldId id="317" r:id="rId14"/>
    <p:sldId id="318" r:id="rId15"/>
    <p:sldId id="281" r:id="rId16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88" userDrawn="1">
          <p15:clr>
            <a:srgbClr val="A4A3A4"/>
          </p15:clr>
        </p15:guide>
        <p15:guide id="4" pos="5110" userDrawn="1">
          <p15:clr>
            <a:srgbClr val="A4A3A4"/>
          </p15:clr>
        </p15:guide>
        <p15:guide id="5" pos="2547" userDrawn="1">
          <p15:clr>
            <a:srgbClr val="A4A3A4"/>
          </p15:clr>
        </p15:guide>
        <p15:guide id="6" pos="6403" userDrawn="1">
          <p15:clr>
            <a:srgbClr val="A4A3A4"/>
          </p15:clr>
        </p15:guide>
        <p15:guide id="7" pos="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E"/>
    <a:srgbClr val="4BDDE9"/>
    <a:srgbClr val="FFFFFF"/>
    <a:srgbClr val="345692"/>
    <a:srgbClr val="17C0D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35"/>
  </p:normalViewPr>
  <p:slideViewPr>
    <p:cSldViewPr snapToGrid="0" showGuides="1">
      <p:cViewPr varScale="1">
        <p:scale>
          <a:sx n="84" d="100"/>
          <a:sy n="84" d="100"/>
        </p:scale>
        <p:origin x="658" y="82"/>
      </p:cViewPr>
      <p:guideLst>
        <p:guide orient="horz" pos="2160"/>
        <p:guide pos="3840"/>
        <p:guide pos="1288"/>
        <p:guide pos="5110"/>
        <p:guide pos="2547"/>
        <p:guide pos="6403"/>
        <p:guide pos="7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5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3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6" name="直线连接符 5"/>
          <p:cNvCxnSpPr/>
          <p:nvPr userDrawn="1"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11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tags" Target="../tags/tag14.xml"/><Relationship Id="rId4" Type="http://schemas.openxmlformats.org/officeDocument/2006/relationships/image" Target="../media/image16.png"/><Relationship Id="rId3" Type="http://schemas.openxmlformats.org/officeDocument/2006/relationships/tags" Target="../tags/tag13.xml"/><Relationship Id="rId2" Type="http://schemas.openxmlformats.org/officeDocument/2006/relationships/image" Target="../media/image15.pn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85232" y="1841987"/>
            <a:ext cx="4507832" cy="10347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28575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32"/>
          <p:cNvSpPr txBox="1"/>
          <p:nvPr/>
        </p:nvSpPr>
        <p:spPr>
          <a:xfrm>
            <a:off x="1408826" y="1010990"/>
            <a:ext cx="4052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TB</a:t>
            </a:r>
            <a:r>
              <a:rPr lang="en-US" altLang="zh-CN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2022</a:t>
            </a:r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：</a:t>
            </a:r>
            <a:r>
              <a:rPr lang="en-US" altLang="zh-CN" sz="3600" b="1" baseline="30000" dirty="0" err="1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RollRollTeam</a:t>
            </a:r>
            <a:endParaRPr lang="en-US" altLang="zh-CN" sz="36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  <a:p>
            <a:pPr algn="ctr"/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互联网数据库开发</a:t>
            </a:r>
            <a:r>
              <a:rPr lang="en-US" altLang="zh-CN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 </a:t>
            </a:r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项目展示</a:t>
            </a:r>
            <a:endParaRPr lang="en-US" sz="36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</p:txBody>
      </p:sp>
      <p:sp>
        <p:nvSpPr>
          <p:cNvPr id="9" name="Shape 2637"/>
          <p:cNvSpPr/>
          <p:nvPr/>
        </p:nvSpPr>
        <p:spPr>
          <a:xfrm>
            <a:off x="1385232" y="5309932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" name="Shape 2639"/>
          <p:cNvSpPr/>
          <p:nvPr/>
        </p:nvSpPr>
        <p:spPr>
          <a:xfrm>
            <a:off x="2215855" y="5409480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1" name="Shape 2645"/>
          <p:cNvSpPr/>
          <p:nvPr/>
        </p:nvSpPr>
        <p:spPr>
          <a:xfrm>
            <a:off x="3173006" y="5392072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3" name="TextBox 32"/>
          <p:cNvSpPr txBox="1"/>
          <p:nvPr/>
        </p:nvSpPr>
        <p:spPr>
          <a:xfrm>
            <a:off x="2596669" y="3132917"/>
            <a:ext cx="3100242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组长：许健</a:t>
            </a:r>
            <a:endParaRPr lang="en-US" altLang="zh-CN" sz="36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  <a:p>
            <a:pPr algn="ctr"/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组员</a:t>
            </a:r>
            <a:r>
              <a:rPr lang="zh-CN" altLang="en-US" sz="32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：</a:t>
            </a:r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吕昆娴</a:t>
            </a:r>
            <a:endParaRPr lang="en-US" altLang="zh-CN" sz="36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  <a:p>
            <a:pPr algn="ctr"/>
            <a:r>
              <a:rPr lang="en-US" altLang="zh-CN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      </a:t>
            </a:r>
            <a:r>
              <a:rPr lang="zh-CN" altLang="en-US" sz="36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运开</a:t>
            </a:r>
            <a:endParaRPr lang="en-US" altLang="zh-CN" sz="36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  <a:p>
            <a:pPr algn="r"/>
            <a:r>
              <a:rPr lang="zh-CN" altLang="en-US" sz="2000" b="1" baseline="300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venir Heavy Oblique" charset="0"/>
              </a:rPr>
              <a:t>（以姓氏首字母为序）</a:t>
            </a:r>
            <a:endParaRPr lang="en-US" sz="2000" b="1" baseline="300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  <a:cs typeface="Avenir Heavy Oblique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94" y="1844681"/>
            <a:ext cx="5210175" cy="347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  <p:bldP spid="5" grpId="0"/>
      <p:bldP spid="9" grpId="0" animBg="1"/>
      <p:bldP spid="10" grpId="0" animBg="1"/>
      <p:bldP spid="11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94855" y="5063490"/>
            <a:ext cx="4503420" cy="10033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405679" y="642794"/>
            <a:ext cx="4499800" cy="984885"/>
            <a:chOff x="7824521" y="1039547"/>
            <a:chExt cx="4499800" cy="984885"/>
          </a:xfrm>
        </p:grpSpPr>
        <p:sp>
          <p:nvSpPr>
            <p:cNvPr id="5" name="TextBox 14"/>
            <p:cNvSpPr txBox="1"/>
            <p:nvPr/>
          </p:nvSpPr>
          <p:spPr>
            <a:xfrm>
              <a:off x="7824521" y="1039547"/>
              <a:ext cx="357759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前台功能 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军事力量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对比</a:t>
              </a:r>
              <a:endParaRPr lang="zh-CN" altLang="en-US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Tb-weal-goods</a:t>
              </a:r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12838" y="1212281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35520" y="264795"/>
            <a:ext cx="4262755" cy="42564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3155" y="20701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ym typeface="+mn-ea"/>
              </a:rPr>
              <a:t>可视化展示</a:t>
            </a:r>
            <a:r>
              <a:rPr lang="zh-CN" altLang="en-US" b="1" dirty="0">
                <a:sym typeface="+mn-ea"/>
              </a:rPr>
              <a:t>数据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俄乌军事实力对比</a:t>
            </a:r>
            <a:r>
              <a:rPr lang="zh-CN" altLang="en-US" b="1" dirty="0">
                <a:sym typeface="+mn-ea"/>
              </a:rPr>
              <a:t>一目了然</a:t>
            </a:r>
            <a:endParaRPr lang="zh-CN" altLang="en-US" b="1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3321685"/>
            <a:ext cx="6029960" cy="292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/>
          <p:nvPr/>
        </p:nvSpPr>
        <p:spPr>
          <a:xfrm>
            <a:off x="1135715" y="969262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关于</a:t>
            </a:r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我们</a:t>
            </a:r>
            <a:endParaRPr lang="zh-CN" altLang="en-US" sz="3200" i="1" dirty="0">
              <a:solidFill>
                <a:schemeClr val="tx2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1135715" y="1892379"/>
            <a:ext cx="6662644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点击了解团队成员信息，项目负责情况、</a:t>
            </a: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项目进展</a:t>
            </a:r>
            <a:endParaRPr lang="zh-CN" altLang="en-US" sz="1200" i="1" dirty="0">
              <a:solidFill>
                <a:schemeClr val="tx2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36040" y="1553887"/>
            <a:ext cx="5076825" cy="264459"/>
          </a:xfrm>
          <a:prstGeom prst="rect">
            <a:avLst/>
          </a:prstGeom>
          <a:solidFill>
            <a:schemeClr val="tx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10070" y="565785"/>
            <a:ext cx="4824095" cy="2385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9595" y="3339465"/>
            <a:ext cx="5294630" cy="27666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77035" y="2936240"/>
            <a:ext cx="3061335" cy="3573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753295" y="642794"/>
            <a:ext cx="5152184" cy="984885"/>
            <a:chOff x="7172137" y="1039547"/>
            <a:chExt cx="5152184" cy="984885"/>
          </a:xfrm>
        </p:grpSpPr>
        <p:sp>
          <p:nvSpPr>
            <p:cNvPr id="5" name="TextBox 14"/>
            <p:cNvSpPr txBox="1"/>
            <p:nvPr/>
          </p:nvSpPr>
          <p:spPr>
            <a:xfrm>
              <a:off x="7172137" y="1039547"/>
              <a:ext cx="4882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后端 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数据库操作与作业文件下载</a:t>
              </a:r>
              <a:endParaRPr lang="en-US" altLang="zh-CN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Tb-weal-goods</a:t>
              </a:r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12838" y="1212281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9125" y="1968133"/>
            <a:ext cx="231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左边是菜单栏，点击可进行数据库操作或作业下载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834" y="2130552"/>
            <a:ext cx="8168117" cy="3964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81" y="3534796"/>
            <a:ext cx="2232853" cy="21109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12" y="2080143"/>
            <a:ext cx="3635055" cy="1348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"/>
          <p:cNvSpPr txBox="1"/>
          <p:nvPr/>
        </p:nvSpPr>
        <p:spPr>
          <a:xfrm>
            <a:off x="971779" y="73051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后端功能：数据库增删改查</a:t>
            </a:r>
            <a:endParaRPr lang="en-US" altLang="zh-CN" sz="2400" b="1" dirty="0">
              <a:solidFill>
                <a:schemeClr val="tx2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2838" y="1212281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9125" y="1968133"/>
            <a:ext cx="231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登陆后可进行数据库的增删改查，后台对数据库的操作将实时更新到前台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497" y="1749362"/>
            <a:ext cx="8069196" cy="3896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85232" y="3034603"/>
            <a:ext cx="4507832" cy="103476"/>
          </a:xfrm>
          <a:prstGeom prst="rect">
            <a:avLst/>
          </a:prstGeom>
          <a:solidFill>
            <a:schemeClr val="tx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9175" y="717884"/>
            <a:ext cx="5076825" cy="5422231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5" name="图片 4" descr="C:\Users\asus\Desktop\南开PPT\南开图片\e624238f-452f-461e-9ade-f4a4f60c65be.jpge624238f-452f-461e-9ade-f4a4f60c65be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51609" y="1135613"/>
            <a:ext cx="6906895" cy="4588043"/>
          </a:xfrm>
          <a:prstGeom prst="rect">
            <a:avLst/>
          </a:prstGeom>
        </p:spPr>
      </p:pic>
      <p:sp>
        <p:nvSpPr>
          <p:cNvPr id="6" name="TextBox 32"/>
          <p:cNvSpPr txBox="1"/>
          <p:nvPr/>
        </p:nvSpPr>
        <p:spPr>
          <a:xfrm>
            <a:off x="1468251" y="1114073"/>
            <a:ext cx="35884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tx2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THANKS FOR </a:t>
            </a:r>
            <a:endParaRPr lang="en-US" sz="4800" b="1" i="1" dirty="0">
              <a:solidFill>
                <a:schemeClr val="tx2"/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  <a:p>
            <a:pPr algn="ctr"/>
            <a:r>
              <a:rPr lang="en-US" sz="4800" b="1" i="1" dirty="0">
                <a:solidFill>
                  <a:schemeClr val="tx2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WATCHING</a:t>
            </a:r>
            <a:endParaRPr lang="en-US" sz="4800" b="1" i="1" dirty="0">
              <a:solidFill>
                <a:schemeClr val="tx2"/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8" name="Shape 2637"/>
          <p:cNvSpPr/>
          <p:nvPr/>
        </p:nvSpPr>
        <p:spPr>
          <a:xfrm>
            <a:off x="1385232" y="5309932"/>
            <a:ext cx="166039" cy="304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9" name="Shape 2639"/>
          <p:cNvSpPr/>
          <p:nvPr/>
        </p:nvSpPr>
        <p:spPr>
          <a:xfrm>
            <a:off x="2215855" y="5409480"/>
            <a:ext cx="292567" cy="186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10" name="Shape 2645"/>
          <p:cNvSpPr/>
          <p:nvPr/>
        </p:nvSpPr>
        <p:spPr>
          <a:xfrm>
            <a:off x="3173006" y="5392072"/>
            <a:ext cx="288854" cy="21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8" grpId="0" bldLvl="0" animBg="1"/>
      <p:bldP spid="9" grpId="0" bldLvl="0" animBg="1"/>
      <p:bldP spid="1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351550" y="627927"/>
            <a:ext cx="292567" cy="2185334"/>
            <a:chOff x="1323824" y="3429000"/>
            <a:chExt cx="292567" cy="2185334"/>
          </a:xfrm>
        </p:grpSpPr>
        <p:sp>
          <p:nvSpPr>
            <p:cNvPr id="4" name="Shape 2637"/>
            <p:cNvSpPr/>
            <p:nvPr/>
          </p:nvSpPr>
          <p:spPr>
            <a:xfrm>
              <a:off x="1387088" y="5309932"/>
              <a:ext cx="166039" cy="30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836"/>
                  </a:moveTo>
                  <a:lnTo>
                    <a:pt x="16200" y="8836"/>
                  </a:lnTo>
                  <a:lnTo>
                    <a:pt x="16200" y="11782"/>
                  </a:lnTo>
                  <a:cubicBezTo>
                    <a:pt x="16200" y="13409"/>
                    <a:pt x="13783" y="14727"/>
                    <a:pt x="10800" y="14727"/>
                  </a:cubicBezTo>
                  <a:cubicBezTo>
                    <a:pt x="7817" y="14727"/>
                    <a:pt x="5400" y="13409"/>
                    <a:pt x="5400" y="11782"/>
                  </a:cubicBezTo>
                  <a:cubicBezTo>
                    <a:pt x="5400" y="11782"/>
                    <a:pt x="5400" y="8836"/>
                    <a:pt x="5400" y="8836"/>
                  </a:cubicBezTo>
                  <a:close/>
                  <a:moveTo>
                    <a:pt x="5400" y="3927"/>
                  </a:moveTo>
                  <a:cubicBezTo>
                    <a:pt x="5400" y="2301"/>
                    <a:pt x="7817" y="982"/>
                    <a:pt x="10800" y="982"/>
                  </a:cubicBezTo>
                  <a:cubicBezTo>
                    <a:pt x="13783" y="982"/>
                    <a:pt x="16200" y="2301"/>
                    <a:pt x="16200" y="3927"/>
                  </a:cubicBezTo>
                  <a:lnTo>
                    <a:pt x="16200" y="7855"/>
                  </a:lnTo>
                  <a:lnTo>
                    <a:pt x="5400" y="7855"/>
                  </a:lnTo>
                  <a:cubicBezTo>
                    <a:pt x="5400" y="7855"/>
                    <a:pt x="5400" y="3927"/>
                    <a:pt x="5400" y="3927"/>
                  </a:cubicBezTo>
                  <a:close/>
                  <a:moveTo>
                    <a:pt x="10800" y="15709"/>
                  </a:moveTo>
                  <a:cubicBezTo>
                    <a:pt x="14777" y="15709"/>
                    <a:pt x="18000" y="13951"/>
                    <a:pt x="18000" y="11782"/>
                  </a:cubicBezTo>
                  <a:lnTo>
                    <a:pt x="18000" y="3927"/>
                  </a:lnTo>
                  <a:cubicBezTo>
                    <a:pt x="18000" y="1758"/>
                    <a:pt x="14777" y="0"/>
                    <a:pt x="10800" y="0"/>
                  </a:cubicBezTo>
                  <a:cubicBezTo>
                    <a:pt x="6823" y="0"/>
                    <a:pt x="3600" y="1758"/>
                    <a:pt x="3600" y="3927"/>
                  </a:cubicBezTo>
                  <a:lnTo>
                    <a:pt x="3600" y="11782"/>
                  </a:lnTo>
                  <a:cubicBezTo>
                    <a:pt x="3600" y="13951"/>
                    <a:pt x="6823" y="15709"/>
                    <a:pt x="10800" y="15709"/>
                  </a:cubicBezTo>
                  <a:moveTo>
                    <a:pt x="21600" y="11782"/>
                  </a:moveTo>
                  <a:lnTo>
                    <a:pt x="21600" y="10309"/>
                  </a:lnTo>
                  <a:cubicBezTo>
                    <a:pt x="21600" y="10038"/>
                    <a:pt x="21197" y="9818"/>
                    <a:pt x="20700" y="9818"/>
                  </a:cubicBezTo>
                  <a:cubicBezTo>
                    <a:pt x="20203" y="9818"/>
                    <a:pt x="19800" y="10038"/>
                    <a:pt x="19800" y="10309"/>
                  </a:cubicBezTo>
                  <a:lnTo>
                    <a:pt x="19800" y="11782"/>
                  </a:lnTo>
                  <a:cubicBezTo>
                    <a:pt x="19800" y="14493"/>
                    <a:pt x="15771" y="16691"/>
                    <a:pt x="10800" y="16691"/>
                  </a:cubicBezTo>
                  <a:cubicBezTo>
                    <a:pt x="5829" y="16691"/>
                    <a:pt x="1800" y="14493"/>
                    <a:pt x="1800" y="11782"/>
                  </a:cubicBezTo>
                  <a:lnTo>
                    <a:pt x="1800" y="10309"/>
                  </a:lnTo>
                  <a:cubicBezTo>
                    <a:pt x="1800" y="10038"/>
                    <a:pt x="1397" y="9818"/>
                    <a:pt x="900" y="9818"/>
                  </a:cubicBezTo>
                  <a:cubicBezTo>
                    <a:pt x="403" y="9818"/>
                    <a:pt x="0" y="10038"/>
                    <a:pt x="0" y="10309"/>
                  </a:cubicBezTo>
                  <a:lnTo>
                    <a:pt x="0" y="11782"/>
                  </a:lnTo>
                  <a:cubicBezTo>
                    <a:pt x="0" y="14870"/>
                    <a:pt x="4358" y="17398"/>
                    <a:pt x="9900" y="17648"/>
                  </a:cubicBezTo>
                  <a:lnTo>
                    <a:pt x="9900" y="20618"/>
                  </a:lnTo>
                  <a:lnTo>
                    <a:pt x="3600" y="20618"/>
                  </a:lnTo>
                  <a:cubicBezTo>
                    <a:pt x="3103" y="20618"/>
                    <a:pt x="2700" y="20838"/>
                    <a:pt x="2700" y="21110"/>
                  </a:cubicBezTo>
                  <a:cubicBezTo>
                    <a:pt x="2700" y="21381"/>
                    <a:pt x="3103" y="21600"/>
                    <a:pt x="3600" y="21600"/>
                  </a:cubicBezTo>
                  <a:lnTo>
                    <a:pt x="18000" y="21600"/>
                  </a:lnTo>
                  <a:cubicBezTo>
                    <a:pt x="18497" y="21600"/>
                    <a:pt x="18900" y="21381"/>
                    <a:pt x="18900" y="21110"/>
                  </a:cubicBezTo>
                  <a:cubicBezTo>
                    <a:pt x="18900" y="20838"/>
                    <a:pt x="18497" y="20618"/>
                    <a:pt x="18000" y="20618"/>
                  </a:cubicBezTo>
                  <a:lnTo>
                    <a:pt x="11700" y="20618"/>
                  </a:lnTo>
                  <a:lnTo>
                    <a:pt x="11700" y="17648"/>
                  </a:lnTo>
                  <a:cubicBezTo>
                    <a:pt x="17243" y="17398"/>
                    <a:pt x="21600" y="14870"/>
                    <a:pt x="21600" y="11782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" name="Shape 2639"/>
            <p:cNvSpPr/>
            <p:nvPr/>
          </p:nvSpPr>
          <p:spPr>
            <a:xfrm>
              <a:off x="1323824" y="4381415"/>
              <a:ext cx="292567" cy="186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3086"/>
                  </a:moveTo>
                  <a:cubicBezTo>
                    <a:pt x="12984" y="3086"/>
                    <a:pt x="12764" y="3432"/>
                    <a:pt x="12764" y="3857"/>
                  </a:cubicBezTo>
                  <a:cubicBezTo>
                    <a:pt x="12764" y="4284"/>
                    <a:pt x="12984" y="4629"/>
                    <a:pt x="13255" y="4629"/>
                  </a:cubicBezTo>
                  <a:cubicBezTo>
                    <a:pt x="13525" y="4629"/>
                    <a:pt x="13745" y="4284"/>
                    <a:pt x="13745" y="3857"/>
                  </a:cubicBezTo>
                  <a:cubicBezTo>
                    <a:pt x="13745" y="3432"/>
                    <a:pt x="13525" y="3086"/>
                    <a:pt x="13255" y="3086"/>
                  </a:cubicBezTo>
                  <a:moveTo>
                    <a:pt x="20618" y="16495"/>
                  </a:moveTo>
                  <a:lnTo>
                    <a:pt x="15709" y="12638"/>
                  </a:lnTo>
                  <a:lnTo>
                    <a:pt x="15709" y="8963"/>
                  </a:lnTo>
                  <a:lnTo>
                    <a:pt x="20618" y="5105"/>
                  </a:lnTo>
                  <a:cubicBezTo>
                    <a:pt x="20618" y="5105"/>
                    <a:pt x="20618" y="16495"/>
                    <a:pt x="20618" y="16495"/>
                  </a:cubicBezTo>
                  <a:close/>
                  <a:moveTo>
                    <a:pt x="14727" y="16971"/>
                  </a:moveTo>
                  <a:lnTo>
                    <a:pt x="982" y="16971"/>
                  </a:lnTo>
                  <a:lnTo>
                    <a:pt x="982" y="3086"/>
                  </a:lnTo>
                  <a:cubicBezTo>
                    <a:pt x="982" y="2234"/>
                    <a:pt x="1422" y="1543"/>
                    <a:pt x="1964" y="1543"/>
                  </a:cubicBezTo>
                  <a:lnTo>
                    <a:pt x="13745" y="1543"/>
                  </a:lnTo>
                  <a:cubicBezTo>
                    <a:pt x="14287" y="1543"/>
                    <a:pt x="14727" y="2234"/>
                    <a:pt x="14727" y="3086"/>
                  </a:cubicBezTo>
                  <a:cubicBezTo>
                    <a:pt x="14727" y="3086"/>
                    <a:pt x="14727" y="16971"/>
                    <a:pt x="14727" y="16971"/>
                  </a:cubicBezTo>
                  <a:close/>
                  <a:moveTo>
                    <a:pt x="13745" y="20057"/>
                  </a:moveTo>
                  <a:lnTo>
                    <a:pt x="1964" y="20057"/>
                  </a:lnTo>
                  <a:cubicBezTo>
                    <a:pt x="1422" y="20057"/>
                    <a:pt x="982" y="19367"/>
                    <a:pt x="982" y="18514"/>
                  </a:cubicBezTo>
                  <a:lnTo>
                    <a:pt x="14727" y="18514"/>
                  </a:lnTo>
                  <a:cubicBezTo>
                    <a:pt x="14727" y="19367"/>
                    <a:pt x="14287" y="20057"/>
                    <a:pt x="13745" y="20057"/>
                  </a:cubicBezTo>
                  <a:moveTo>
                    <a:pt x="21109" y="3086"/>
                  </a:moveTo>
                  <a:cubicBezTo>
                    <a:pt x="21030" y="3086"/>
                    <a:pt x="20958" y="3122"/>
                    <a:pt x="20892" y="3175"/>
                  </a:cubicBezTo>
                  <a:lnTo>
                    <a:pt x="20890" y="3167"/>
                  </a:lnTo>
                  <a:lnTo>
                    <a:pt x="15709" y="7237"/>
                  </a:lnTo>
                  <a:lnTo>
                    <a:pt x="15709" y="3086"/>
                  </a:lnTo>
                  <a:cubicBezTo>
                    <a:pt x="15709" y="1382"/>
                    <a:pt x="14830" y="0"/>
                    <a:pt x="13745" y="0"/>
                  </a:cubicBezTo>
                  <a:lnTo>
                    <a:pt x="1964" y="0"/>
                  </a:lnTo>
                  <a:cubicBezTo>
                    <a:pt x="879" y="0"/>
                    <a:pt x="0" y="1382"/>
                    <a:pt x="0" y="3086"/>
                  </a:cubicBezTo>
                  <a:lnTo>
                    <a:pt x="0" y="18514"/>
                  </a:lnTo>
                  <a:cubicBezTo>
                    <a:pt x="0" y="20219"/>
                    <a:pt x="879" y="21600"/>
                    <a:pt x="1964" y="21600"/>
                  </a:cubicBezTo>
                  <a:lnTo>
                    <a:pt x="13745" y="21600"/>
                  </a:lnTo>
                  <a:cubicBezTo>
                    <a:pt x="14830" y="21600"/>
                    <a:pt x="15709" y="20219"/>
                    <a:pt x="15709" y="18514"/>
                  </a:cubicBezTo>
                  <a:lnTo>
                    <a:pt x="15709" y="14363"/>
                  </a:lnTo>
                  <a:lnTo>
                    <a:pt x="20890" y="18433"/>
                  </a:lnTo>
                  <a:lnTo>
                    <a:pt x="20892" y="18427"/>
                  </a:lnTo>
                  <a:cubicBezTo>
                    <a:pt x="20958" y="18478"/>
                    <a:pt x="21030" y="18514"/>
                    <a:pt x="21109" y="18514"/>
                  </a:cubicBezTo>
                  <a:cubicBezTo>
                    <a:pt x="21380" y="18514"/>
                    <a:pt x="21600" y="18170"/>
                    <a:pt x="21600" y="17743"/>
                  </a:cubicBezTo>
                  <a:lnTo>
                    <a:pt x="21600" y="3857"/>
                  </a:lnTo>
                  <a:cubicBezTo>
                    <a:pt x="21600" y="3432"/>
                    <a:pt x="21380" y="3086"/>
                    <a:pt x="21109" y="3086"/>
                  </a:cubicBezTo>
                  <a:moveTo>
                    <a:pt x="10309" y="6171"/>
                  </a:moveTo>
                  <a:cubicBezTo>
                    <a:pt x="10038" y="6171"/>
                    <a:pt x="9818" y="5827"/>
                    <a:pt x="9818" y="5400"/>
                  </a:cubicBezTo>
                  <a:cubicBezTo>
                    <a:pt x="9818" y="4974"/>
                    <a:pt x="10038" y="4629"/>
                    <a:pt x="10309" y="4629"/>
                  </a:cubicBezTo>
                  <a:cubicBezTo>
                    <a:pt x="10580" y="4629"/>
                    <a:pt x="10800" y="4974"/>
                    <a:pt x="10800" y="5400"/>
                  </a:cubicBezTo>
                  <a:cubicBezTo>
                    <a:pt x="10800" y="5827"/>
                    <a:pt x="10580" y="6171"/>
                    <a:pt x="10309" y="6171"/>
                  </a:cubicBezTo>
                  <a:moveTo>
                    <a:pt x="10309" y="3086"/>
                  </a:moveTo>
                  <a:cubicBezTo>
                    <a:pt x="9496" y="3086"/>
                    <a:pt x="8836" y="4123"/>
                    <a:pt x="8836" y="5400"/>
                  </a:cubicBezTo>
                  <a:cubicBezTo>
                    <a:pt x="8836" y="6678"/>
                    <a:pt x="9496" y="7714"/>
                    <a:pt x="10309" y="7714"/>
                  </a:cubicBezTo>
                  <a:cubicBezTo>
                    <a:pt x="11123" y="7714"/>
                    <a:pt x="11782" y="6678"/>
                    <a:pt x="11782" y="5400"/>
                  </a:cubicBezTo>
                  <a:cubicBezTo>
                    <a:pt x="11782" y="4123"/>
                    <a:pt x="11123" y="3086"/>
                    <a:pt x="10309" y="3086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" name="Shape 2645"/>
            <p:cNvSpPr/>
            <p:nvPr/>
          </p:nvSpPr>
          <p:spPr>
            <a:xfrm>
              <a:off x="1325680" y="3429000"/>
              <a:ext cx="288854" cy="21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796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cxnSp>
        <p:nvCxnSpPr>
          <p:cNvPr id="10" name="直线连接符 9"/>
          <p:cNvCxnSpPr/>
          <p:nvPr/>
        </p:nvCxnSpPr>
        <p:spPr>
          <a:xfrm>
            <a:off x="497833" y="3429000"/>
            <a:ext cx="0" cy="3429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C:\Users\asus\Desktop\6e5fd4c1jw1enik66072xj20fk078mzg.jpg6e5fd4c1jw1enik66072xj20fk078mzg"/>
          <p:cNvPicPr>
            <a:picLocks noChangeAspect="1"/>
          </p:cNvPicPr>
          <p:nvPr/>
        </p:nvPicPr>
        <p:blipFill rotWithShape="1">
          <a:blip r:embed="rId1"/>
          <a:srcRect r="27229"/>
          <a:stretch>
            <a:fillRect/>
          </a:stretch>
        </p:blipFill>
        <p:spPr>
          <a:xfrm>
            <a:off x="991986" y="1766521"/>
            <a:ext cx="6909435" cy="4408805"/>
          </a:xfrm>
          <a:prstGeom prst="rect">
            <a:avLst/>
          </a:prstGeom>
        </p:spPr>
      </p:pic>
      <p:sp>
        <p:nvSpPr>
          <p:cNvPr id="12" name="TextBox 14"/>
          <p:cNvSpPr txBox="1"/>
          <p:nvPr/>
        </p:nvSpPr>
        <p:spPr>
          <a:xfrm>
            <a:off x="8425862" y="11694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Avenir Medium Oblique" charset="0"/>
              </a:rPr>
              <a:t>小组分工</a:t>
            </a:r>
            <a:endParaRPr lang="en-US" sz="2400" b="1" dirty="0">
              <a:solidFill>
                <a:schemeClr val="tx2"/>
              </a:solidFill>
              <a:latin typeface="Avenir Medium Oblique" charset="0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8425862" y="24617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Avenir Medium Oblique" charset="0"/>
              </a:rPr>
              <a:t>项目亮点</a:t>
            </a:r>
            <a:endParaRPr lang="en-US" altLang="zh-CN" sz="2400" b="1" dirty="0">
              <a:solidFill>
                <a:schemeClr val="tx2"/>
              </a:solidFill>
              <a:latin typeface="Avenir Medium Oblique" charset="0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8112125" y="380306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Avenir Medium Oblique" charset="0"/>
              </a:rPr>
              <a:t>各模块展示：前端</a:t>
            </a:r>
            <a:endParaRPr lang="en-US" altLang="zh-CN" sz="2400" b="1" dirty="0">
              <a:solidFill>
                <a:schemeClr val="tx2"/>
              </a:solidFill>
              <a:latin typeface="Avenir Medium Oblique" charset="0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8103008" y="5071914"/>
            <a:ext cx="3672317" cy="670816"/>
            <a:chOff x="7647254" y="1293664"/>
            <a:chExt cx="3672317" cy="670816"/>
          </a:xfrm>
        </p:grpSpPr>
        <p:sp>
          <p:nvSpPr>
            <p:cNvPr id="34" name="TextBox 14"/>
            <p:cNvSpPr txBox="1"/>
            <p:nvPr/>
          </p:nvSpPr>
          <p:spPr>
            <a:xfrm>
              <a:off x="7647254" y="1293664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</a:rPr>
                <a:t>各模块展示：后端</a:t>
              </a:r>
              <a:endParaRPr lang="en-US" altLang="zh-CN" sz="2400" b="1" dirty="0">
                <a:solidFill>
                  <a:schemeClr val="tx2"/>
                </a:solidFill>
                <a:latin typeface="Avenir Medium Oblique" charset="0"/>
              </a:endParaRPr>
            </a:p>
          </p:txBody>
        </p:sp>
        <p:sp>
          <p:nvSpPr>
            <p:cNvPr id="35" name="TextBox 27"/>
            <p:cNvSpPr txBox="1"/>
            <p:nvPr/>
          </p:nvSpPr>
          <p:spPr>
            <a:xfrm>
              <a:off x="8112125" y="1685878"/>
              <a:ext cx="3207446" cy="27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9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sp>
        <p:nvSpPr>
          <p:cNvPr id="20" name="TextBox 25"/>
          <p:cNvSpPr txBox="1"/>
          <p:nvPr/>
        </p:nvSpPr>
        <p:spPr>
          <a:xfrm>
            <a:off x="1745072" y="46158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目录</a:t>
            </a:r>
            <a:endParaRPr lang="en-US" sz="4000" b="1" dirty="0">
              <a:solidFill>
                <a:schemeClr val="tx2"/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87967" y="5707426"/>
            <a:ext cx="11883603" cy="121986"/>
            <a:chOff x="-935271" y="5389814"/>
            <a:chExt cx="11883603" cy="121986"/>
          </a:xfrm>
          <a:solidFill>
            <a:schemeClr val="tx1"/>
          </a:solidFill>
        </p:grpSpPr>
        <p:sp>
          <p:nvSpPr>
            <p:cNvPr id="12" name="Rectangle 884"/>
            <p:cNvSpPr/>
            <p:nvPr/>
          </p:nvSpPr>
          <p:spPr>
            <a:xfrm flipV="1">
              <a:off x="-93527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" name="Rectangle 885"/>
            <p:cNvSpPr/>
            <p:nvPr/>
          </p:nvSpPr>
          <p:spPr>
            <a:xfrm flipV="1">
              <a:off x="-93527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" name="Rectangle 886"/>
            <p:cNvSpPr/>
            <p:nvPr/>
          </p:nvSpPr>
          <p:spPr>
            <a:xfrm flipV="1">
              <a:off x="-820584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" name="Rectangle 887"/>
            <p:cNvSpPr/>
            <p:nvPr/>
          </p:nvSpPr>
          <p:spPr>
            <a:xfrm flipV="1">
              <a:off x="-820584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" name="Rectangle 888"/>
            <p:cNvSpPr/>
            <p:nvPr/>
          </p:nvSpPr>
          <p:spPr>
            <a:xfrm flipV="1">
              <a:off x="-7090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" name="Rectangle 889"/>
            <p:cNvSpPr/>
            <p:nvPr/>
          </p:nvSpPr>
          <p:spPr>
            <a:xfrm flipV="1">
              <a:off x="-7090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" name="Rectangle 890"/>
            <p:cNvSpPr/>
            <p:nvPr/>
          </p:nvSpPr>
          <p:spPr>
            <a:xfrm flipV="1">
              <a:off x="-59850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" name="Rectangle 891"/>
            <p:cNvSpPr/>
            <p:nvPr/>
          </p:nvSpPr>
          <p:spPr>
            <a:xfrm flipV="1">
              <a:off x="-59850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" name="Rectangle 892"/>
            <p:cNvSpPr/>
            <p:nvPr/>
          </p:nvSpPr>
          <p:spPr>
            <a:xfrm flipV="1">
              <a:off x="-4869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" name="Rectangle 893"/>
            <p:cNvSpPr/>
            <p:nvPr/>
          </p:nvSpPr>
          <p:spPr>
            <a:xfrm flipV="1">
              <a:off x="-4869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" name="Rectangle 894"/>
            <p:cNvSpPr/>
            <p:nvPr/>
          </p:nvSpPr>
          <p:spPr>
            <a:xfrm flipV="1">
              <a:off x="-3753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3" name="Rectangle 895"/>
            <p:cNvSpPr/>
            <p:nvPr/>
          </p:nvSpPr>
          <p:spPr>
            <a:xfrm flipV="1">
              <a:off x="-3753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4" name="Rectangle 896"/>
            <p:cNvSpPr/>
            <p:nvPr/>
          </p:nvSpPr>
          <p:spPr>
            <a:xfrm flipV="1">
              <a:off x="-26382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5" name="Rectangle 897"/>
            <p:cNvSpPr/>
            <p:nvPr/>
          </p:nvSpPr>
          <p:spPr>
            <a:xfrm flipV="1">
              <a:off x="-26382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6" name="Rectangle 898"/>
            <p:cNvSpPr/>
            <p:nvPr/>
          </p:nvSpPr>
          <p:spPr>
            <a:xfrm flipV="1">
              <a:off x="-150182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7" name="Rectangle 899"/>
            <p:cNvSpPr/>
            <p:nvPr/>
          </p:nvSpPr>
          <p:spPr>
            <a:xfrm flipV="1">
              <a:off x="-150182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8" name="Rectangle 900"/>
            <p:cNvSpPr/>
            <p:nvPr/>
          </p:nvSpPr>
          <p:spPr>
            <a:xfrm flipV="1">
              <a:off x="-386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9" name="Rectangle 901"/>
            <p:cNvSpPr/>
            <p:nvPr/>
          </p:nvSpPr>
          <p:spPr>
            <a:xfrm flipV="1">
              <a:off x="-386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0" name="Rectangle 902"/>
            <p:cNvSpPr/>
            <p:nvPr/>
          </p:nvSpPr>
          <p:spPr>
            <a:xfrm flipV="1">
              <a:off x="72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1" name="Rectangle 903"/>
            <p:cNvSpPr/>
            <p:nvPr/>
          </p:nvSpPr>
          <p:spPr>
            <a:xfrm flipV="1">
              <a:off x="72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2" name="Rectangle 904"/>
            <p:cNvSpPr/>
            <p:nvPr/>
          </p:nvSpPr>
          <p:spPr>
            <a:xfrm flipV="1">
              <a:off x="18449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3" name="Rectangle 905"/>
            <p:cNvSpPr/>
            <p:nvPr/>
          </p:nvSpPr>
          <p:spPr>
            <a:xfrm flipV="1">
              <a:off x="18449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4" name="Rectangle 906"/>
            <p:cNvSpPr/>
            <p:nvPr/>
          </p:nvSpPr>
          <p:spPr>
            <a:xfrm flipV="1">
              <a:off x="296056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5" name="Rectangle 907"/>
            <p:cNvSpPr/>
            <p:nvPr/>
          </p:nvSpPr>
          <p:spPr>
            <a:xfrm flipV="1">
              <a:off x="296056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6" name="Rectangle 908"/>
            <p:cNvSpPr/>
            <p:nvPr/>
          </p:nvSpPr>
          <p:spPr>
            <a:xfrm flipV="1">
              <a:off x="4076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7" name="Rectangle 909"/>
            <p:cNvSpPr/>
            <p:nvPr/>
          </p:nvSpPr>
          <p:spPr>
            <a:xfrm flipV="1">
              <a:off x="4076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8" name="Rectangle 910"/>
            <p:cNvSpPr/>
            <p:nvPr/>
          </p:nvSpPr>
          <p:spPr>
            <a:xfrm flipV="1">
              <a:off x="521263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39" name="Rectangle 911"/>
            <p:cNvSpPr/>
            <p:nvPr/>
          </p:nvSpPr>
          <p:spPr>
            <a:xfrm flipV="1">
              <a:off x="521263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0" name="Rectangle 912"/>
            <p:cNvSpPr/>
            <p:nvPr/>
          </p:nvSpPr>
          <p:spPr>
            <a:xfrm flipV="1">
              <a:off x="6328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1" name="Rectangle 913"/>
            <p:cNvSpPr/>
            <p:nvPr/>
          </p:nvSpPr>
          <p:spPr>
            <a:xfrm flipV="1">
              <a:off x="6328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2" name="Rectangle 914"/>
            <p:cNvSpPr/>
            <p:nvPr/>
          </p:nvSpPr>
          <p:spPr>
            <a:xfrm flipV="1">
              <a:off x="74438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3" name="Rectangle 915"/>
            <p:cNvSpPr/>
            <p:nvPr/>
          </p:nvSpPr>
          <p:spPr>
            <a:xfrm flipV="1">
              <a:off x="74438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4" name="Rectangle 916"/>
            <p:cNvSpPr/>
            <p:nvPr/>
          </p:nvSpPr>
          <p:spPr>
            <a:xfrm flipV="1">
              <a:off x="8559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5" name="Rectangle 917"/>
            <p:cNvSpPr/>
            <p:nvPr/>
          </p:nvSpPr>
          <p:spPr>
            <a:xfrm flipV="1">
              <a:off x="8559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6" name="Rectangle 918"/>
            <p:cNvSpPr/>
            <p:nvPr/>
          </p:nvSpPr>
          <p:spPr>
            <a:xfrm flipV="1">
              <a:off x="96750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7" name="Rectangle 919"/>
            <p:cNvSpPr/>
            <p:nvPr/>
          </p:nvSpPr>
          <p:spPr>
            <a:xfrm flipV="1">
              <a:off x="96750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8" name="Rectangle 920"/>
            <p:cNvSpPr/>
            <p:nvPr/>
          </p:nvSpPr>
          <p:spPr>
            <a:xfrm flipV="1">
              <a:off x="10780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49" name="Rectangle 921"/>
            <p:cNvSpPr/>
            <p:nvPr/>
          </p:nvSpPr>
          <p:spPr>
            <a:xfrm flipV="1">
              <a:off x="10780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0" name="Rectangle 922"/>
            <p:cNvSpPr/>
            <p:nvPr/>
          </p:nvSpPr>
          <p:spPr>
            <a:xfrm flipV="1">
              <a:off x="1192706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1" name="Rectangle 923"/>
            <p:cNvSpPr/>
            <p:nvPr/>
          </p:nvSpPr>
          <p:spPr>
            <a:xfrm flipV="1">
              <a:off x="1192706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2" name="Rectangle 924"/>
            <p:cNvSpPr/>
            <p:nvPr/>
          </p:nvSpPr>
          <p:spPr>
            <a:xfrm flipV="1">
              <a:off x="130426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3" name="Rectangle 925"/>
            <p:cNvSpPr/>
            <p:nvPr/>
          </p:nvSpPr>
          <p:spPr>
            <a:xfrm flipV="1">
              <a:off x="130426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4" name="Rectangle 926"/>
            <p:cNvSpPr/>
            <p:nvPr/>
          </p:nvSpPr>
          <p:spPr>
            <a:xfrm flipV="1">
              <a:off x="141582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5" name="Rectangle 927"/>
            <p:cNvSpPr/>
            <p:nvPr/>
          </p:nvSpPr>
          <p:spPr>
            <a:xfrm flipV="1">
              <a:off x="141582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6" name="Rectangle 928"/>
            <p:cNvSpPr/>
            <p:nvPr/>
          </p:nvSpPr>
          <p:spPr>
            <a:xfrm flipV="1">
              <a:off x="1526344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7" name="Rectangle 929"/>
            <p:cNvSpPr/>
            <p:nvPr/>
          </p:nvSpPr>
          <p:spPr>
            <a:xfrm flipV="1">
              <a:off x="1526344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8" name="Rectangle 930"/>
            <p:cNvSpPr/>
            <p:nvPr/>
          </p:nvSpPr>
          <p:spPr>
            <a:xfrm flipV="1">
              <a:off x="1637903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59" name="Rectangle 931"/>
            <p:cNvSpPr/>
            <p:nvPr/>
          </p:nvSpPr>
          <p:spPr>
            <a:xfrm flipV="1">
              <a:off x="1637903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0" name="Rectangle 932"/>
            <p:cNvSpPr/>
            <p:nvPr/>
          </p:nvSpPr>
          <p:spPr>
            <a:xfrm flipV="1">
              <a:off x="174946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1" name="Rectangle 933"/>
            <p:cNvSpPr/>
            <p:nvPr/>
          </p:nvSpPr>
          <p:spPr>
            <a:xfrm flipV="1">
              <a:off x="174946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2" name="Rectangle 934"/>
            <p:cNvSpPr/>
            <p:nvPr/>
          </p:nvSpPr>
          <p:spPr>
            <a:xfrm flipV="1">
              <a:off x="1864151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3" name="Rectangle 935"/>
            <p:cNvSpPr/>
            <p:nvPr/>
          </p:nvSpPr>
          <p:spPr>
            <a:xfrm flipV="1">
              <a:off x="1864151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4" name="Rectangle 936"/>
            <p:cNvSpPr/>
            <p:nvPr/>
          </p:nvSpPr>
          <p:spPr>
            <a:xfrm flipV="1">
              <a:off x="1974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5" name="Rectangle 937"/>
            <p:cNvSpPr/>
            <p:nvPr/>
          </p:nvSpPr>
          <p:spPr>
            <a:xfrm flipV="1">
              <a:off x="1974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6" name="Rectangle 882"/>
            <p:cNvSpPr/>
            <p:nvPr/>
          </p:nvSpPr>
          <p:spPr>
            <a:xfrm flipV="1">
              <a:off x="209543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7" name="Rectangle 883"/>
            <p:cNvSpPr/>
            <p:nvPr/>
          </p:nvSpPr>
          <p:spPr>
            <a:xfrm flipV="1">
              <a:off x="209543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8" name="Rectangle 884"/>
            <p:cNvSpPr/>
            <p:nvPr/>
          </p:nvSpPr>
          <p:spPr>
            <a:xfrm flipV="1">
              <a:off x="220699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69" name="Rectangle 885"/>
            <p:cNvSpPr/>
            <p:nvPr/>
          </p:nvSpPr>
          <p:spPr>
            <a:xfrm flipV="1">
              <a:off x="220699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0" name="Rectangle 886"/>
            <p:cNvSpPr/>
            <p:nvPr/>
          </p:nvSpPr>
          <p:spPr>
            <a:xfrm flipV="1">
              <a:off x="2321685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1" name="Rectangle 887"/>
            <p:cNvSpPr/>
            <p:nvPr/>
          </p:nvSpPr>
          <p:spPr>
            <a:xfrm flipV="1">
              <a:off x="2321685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2" name="Rectangle 888"/>
            <p:cNvSpPr/>
            <p:nvPr/>
          </p:nvSpPr>
          <p:spPr>
            <a:xfrm flipV="1">
              <a:off x="24332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3" name="Rectangle 889"/>
            <p:cNvSpPr/>
            <p:nvPr/>
          </p:nvSpPr>
          <p:spPr>
            <a:xfrm flipV="1">
              <a:off x="24332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4" name="Rectangle 890"/>
            <p:cNvSpPr/>
            <p:nvPr/>
          </p:nvSpPr>
          <p:spPr>
            <a:xfrm flipV="1">
              <a:off x="254376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5" name="Rectangle 891"/>
            <p:cNvSpPr/>
            <p:nvPr/>
          </p:nvSpPr>
          <p:spPr>
            <a:xfrm flipV="1">
              <a:off x="254376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6" name="Rectangle 892"/>
            <p:cNvSpPr/>
            <p:nvPr/>
          </p:nvSpPr>
          <p:spPr>
            <a:xfrm flipV="1">
              <a:off x="26553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7" name="Rectangle 893"/>
            <p:cNvSpPr/>
            <p:nvPr/>
          </p:nvSpPr>
          <p:spPr>
            <a:xfrm flipV="1">
              <a:off x="26553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8" name="Rectangle 894"/>
            <p:cNvSpPr/>
            <p:nvPr/>
          </p:nvSpPr>
          <p:spPr>
            <a:xfrm flipV="1">
              <a:off x="276688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79" name="Rectangle 895"/>
            <p:cNvSpPr/>
            <p:nvPr/>
          </p:nvSpPr>
          <p:spPr>
            <a:xfrm flipV="1">
              <a:off x="276688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0" name="Rectangle 896"/>
            <p:cNvSpPr/>
            <p:nvPr/>
          </p:nvSpPr>
          <p:spPr>
            <a:xfrm flipV="1">
              <a:off x="28784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1" name="Rectangle 897"/>
            <p:cNvSpPr/>
            <p:nvPr/>
          </p:nvSpPr>
          <p:spPr>
            <a:xfrm flipV="1">
              <a:off x="28784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2" name="Rectangle 898"/>
            <p:cNvSpPr/>
            <p:nvPr/>
          </p:nvSpPr>
          <p:spPr>
            <a:xfrm flipV="1">
              <a:off x="2992087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3" name="Rectangle 899"/>
            <p:cNvSpPr/>
            <p:nvPr/>
          </p:nvSpPr>
          <p:spPr>
            <a:xfrm flipV="1">
              <a:off x="2992087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4" name="Rectangle 900"/>
            <p:cNvSpPr/>
            <p:nvPr/>
          </p:nvSpPr>
          <p:spPr>
            <a:xfrm flipV="1">
              <a:off x="310364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5" name="Rectangle 901"/>
            <p:cNvSpPr/>
            <p:nvPr/>
          </p:nvSpPr>
          <p:spPr>
            <a:xfrm flipV="1">
              <a:off x="310364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6" name="Rectangle 902"/>
            <p:cNvSpPr/>
            <p:nvPr/>
          </p:nvSpPr>
          <p:spPr>
            <a:xfrm flipV="1">
              <a:off x="321520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7" name="Rectangle 903"/>
            <p:cNvSpPr/>
            <p:nvPr/>
          </p:nvSpPr>
          <p:spPr>
            <a:xfrm flipV="1">
              <a:off x="321520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8" name="Rectangle 904"/>
            <p:cNvSpPr/>
            <p:nvPr/>
          </p:nvSpPr>
          <p:spPr>
            <a:xfrm flipV="1">
              <a:off x="332676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89" name="Rectangle 905"/>
            <p:cNvSpPr/>
            <p:nvPr/>
          </p:nvSpPr>
          <p:spPr>
            <a:xfrm flipV="1">
              <a:off x="332676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0" name="Rectangle 906"/>
            <p:cNvSpPr/>
            <p:nvPr/>
          </p:nvSpPr>
          <p:spPr>
            <a:xfrm flipV="1">
              <a:off x="3438325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1" name="Rectangle 907"/>
            <p:cNvSpPr/>
            <p:nvPr/>
          </p:nvSpPr>
          <p:spPr>
            <a:xfrm flipV="1">
              <a:off x="3438325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2" name="Rectangle 908"/>
            <p:cNvSpPr/>
            <p:nvPr/>
          </p:nvSpPr>
          <p:spPr>
            <a:xfrm flipV="1">
              <a:off x="35498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3" name="Rectangle 909"/>
            <p:cNvSpPr/>
            <p:nvPr/>
          </p:nvSpPr>
          <p:spPr>
            <a:xfrm flipV="1">
              <a:off x="35498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4" name="Rectangle 910"/>
            <p:cNvSpPr/>
            <p:nvPr/>
          </p:nvSpPr>
          <p:spPr>
            <a:xfrm flipV="1">
              <a:off x="3663532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5" name="Rectangle 911"/>
            <p:cNvSpPr/>
            <p:nvPr/>
          </p:nvSpPr>
          <p:spPr>
            <a:xfrm flipV="1">
              <a:off x="3663532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6" name="Rectangle 912"/>
            <p:cNvSpPr/>
            <p:nvPr/>
          </p:nvSpPr>
          <p:spPr>
            <a:xfrm flipV="1">
              <a:off x="377509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7" name="Rectangle 913"/>
            <p:cNvSpPr/>
            <p:nvPr/>
          </p:nvSpPr>
          <p:spPr>
            <a:xfrm flipV="1">
              <a:off x="377509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8" name="Rectangle 914"/>
            <p:cNvSpPr/>
            <p:nvPr/>
          </p:nvSpPr>
          <p:spPr>
            <a:xfrm flipV="1">
              <a:off x="3886651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99" name="Rectangle 915"/>
            <p:cNvSpPr/>
            <p:nvPr/>
          </p:nvSpPr>
          <p:spPr>
            <a:xfrm flipV="1">
              <a:off x="3886651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0" name="Rectangle 916"/>
            <p:cNvSpPr/>
            <p:nvPr/>
          </p:nvSpPr>
          <p:spPr>
            <a:xfrm flipV="1">
              <a:off x="399821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1" name="Rectangle 917"/>
            <p:cNvSpPr/>
            <p:nvPr/>
          </p:nvSpPr>
          <p:spPr>
            <a:xfrm flipV="1">
              <a:off x="399821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2" name="Rectangle 918"/>
            <p:cNvSpPr/>
            <p:nvPr/>
          </p:nvSpPr>
          <p:spPr>
            <a:xfrm flipV="1">
              <a:off x="410977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3" name="Rectangle 919"/>
            <p:cNvSpPr/>
            <p:nvPr/>
          </p:nvSpPr>
          <p:spPr>
            <a:xfrm flipV="1">
              <a:off x="410977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4" name="Rectangle 920"/>
            <p:cNvSpPr/>
            <p:nvPr/>
          </p:nvSpPr>
          <p:spPr>
            <a:xfrm flipV="1">
              <a:off x="42202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5" name="Rectangle 921"/>
            <p:cNvSpPr/>
            <p:nvPr/>
          </p:nvSpPr>
          <p:spPr>
            <a:xfrm flipV="1">
              <a:off x="42202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6" name="Rectangle 922"/>
            <p:cNvSpPr/>
            <p:nvPr/>
          </p:nvSpPr>
          <p:spPr>
            <a:xfrm flipV="1">
              <a:off x="4334975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7" name="Rectangle 923"/>
            <p:cNvSpPr/>
            <p:nvPr/>
          </p:nvSpPr>
          <p:spPr>
            <a:xfrm flipV="1">
              <a:off x="4334975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8" name="Rectangle 924"/>
            <p:cNvSpPr/>
            <p:nvPr/>
          </p:nvSpPr>
          <p:spPr>
            <a:xfrm flipV="1">
              <a:off x="444653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09" name="Rectangle 925"/>
            <p:cNvSpPr/>
            <p:nvPr/>
          </p:nvSpPr>
          <p:spPr>
            <a:xfrm flipV="1">
              <a:off x="444653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0" name="Rectangle 926"/>
            <p:cNvSpPr/>
            <p:nvPr/>
          </p:nvSpPr>
          <p:spPr>
            <a:xfrm flipV="1">
              <a:off x="455809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1" name="Rectangle 927"/>
            <p:cNvSpPr/>
            <p:nvPr/>
          </p:nvSpPr>
          <p:spPr>
            <a:xfrm flipV="1">
              <a:off x="455809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2" name="Rectangle 928"/>
            <p:cNvSpPr/>
            <p:nvPr/>
          </p:nvSpPr>
          <p:spPr>
            <a:xfrm flipV="1">
              <a:off x="466861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3" name="Rectangle 929"/>
            <p:cNvSpPr/>
            <p:nvPr/>
          </p:nvSpPr>
          <p:spPr>
            <a:xfrm flipV="1">
              <a:off x="466861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4" name="Rectangle 930"/>
            <p:cNvSpPr/>
            <p:nvPr/>
          </p:nvSpPr>
          <p:spPr>
            <a:xfrm flipV="1">
              <a:off x="478017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5" name="Rectangle 931"/>
            <p:cNvSpPr/>
            <p:nvPr/>
          </p:nvSpPr>
          <p:spPr>
            <a:xfrm flipV="1">
              <a:off x="4780172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6" name="Rectangle 932"/>
            <p:cNvSpPr/>
            <p:nvPr/>
          </p:nvSpPr>
          <p:spPr>
            <a:xfrm flipV="1">
              <a:off x="489173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7" name="Rectangle 933"/>
            <p:cNvSpPr/>
            <p:nvPr/>
          </p:nvSpPr>
          <p:spPr>
            <a:xfrm flipV="1">
              <a:off x="489173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8" name="Rectangle 934"/>
            <p:cNvSpPr/>
            <p:nvPr/>
          </p:nvSpPr>
          <p:spPr>
            <a:xfrm flipV="1">
              <a:off x="5006420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19" name="Rectangle 935"/>
            <p:cNvSpPr/>
            <p:nvPr/>
          </p:nvSpPr>
          <p:spPr>
            <a:xfrm flipV="1">
              <a:off x="5006420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0" name="Rectangle 936"/>
            <p:cNvSpPr/>
            <p:nvPr/>
          </p:nvSpPr>
          <p:spPr>
            <a:xfrm flipV="1">
              <a:off x="5116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1" name="Rectangle 937"/>
            <p:cNvSpPr/>
            <p:nvPr/>
          </p:nvSpPr>
          <p:spPr>
            <a:xfrm flipV="1">
              <a:off x="5116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2" name="Rectangle 890"/>
            <p:cNvSpPr/>
            <p:nvPr/>
          </p:nvSpPr>
          <p:spPr>
            <a:xfrm flipV="1">
              <a:off x="522454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3" name="Rectangle 891"/>
            <p:cNvSpPr/>
            <p:nvPr/>
          </p:nvSpPr>
          <p:spPr>
            <a:xfrm flipV="1">
              <a:off x="522454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4" name="Rectangle 892"/>
            <p:cNvSpPr/>
            <p:nvPr/>
          </p:nvSpPr>
          <p:spPr>
            <a:xfrm flipV="1">
              <a:off x="5336109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5" name="Rectangle 893"/>
            <p:cNvSpPr/>
            <p:nvPr/>
          </p:nvSpPr>
          <p:spPr>
            <a:xfrm flipV="1">
              <a:off x="5336109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6" name="Rectangle 894"/>
            <p:cNvSpPr/>
            <p:nvPr/>
          </p:nvSpPr>
          <p:spPr>
            <a:xfrm flipV="1">
              <a:off x="5447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7" name="Rectangle 895"/>
            <p:cNvSpPr/>
            <p:nvPr/>
          </p:nvSpPr>
          <p:spPr>
            <a:xfrm flipV="1">
              <a:off x="5447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8" name="Rectangle 896"/>
            <p:cNvSpPr/>
            <p:nvPr/>
          </p:nvSpPr>
          <p:spPr>
            <a:xfrm flipV="1">
              <a:off x="555922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29" name="Rectangle 897"/>
            <p:cNvSpPr/>
            <p:nvPr/>
          </p:nvSpPr>
          <p:spPr>
            <a:xfrm flipV="1">
              <a:off x="555922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0" name="Rectangle 898"/>
            <p:cNvSpPr/>
            <p:nvPr/>
          </p:nvSpPr>
          <p:spPr>
            <a:xfrm flipV="1">
              <a:off x="5672873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1" name="Rectangle 899"/>
            <p:cNvSpPr/>
            <p:nvPr/>
          </p:nvSpPr>
          <p:spPr>
            <a:xfrm flipV="1">
              <a:off x="5672873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2" name="Rectangle 900"/>
            <p:cNvSpPr/>
            <p:nvPr/>
          </p:nvSpPr>
          <p:spPr>
            <a:xfrm flipV="1">
              <a:off x="578443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3" name="Rectangle 901"/>
            <p:cNvSpPr/>
            <p:nvPr/>
          </p:nvSpPr>
          <p:spPr>
            <a:xfrm flipV="1">
              <a:off x="578443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4" name="Rectangle 902"/>
            <p:cNvSpPr/>
            <p:nvPr/>
          </p:nvSpPr>
          <p:spPr>
            <a:xfrm flipV="1">
              <a:off x="589599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5" name="Rectangle 903"/>
            <p:cNvSpPr/>
            <p:nvPr/>
          </p:nvSpPr>
          <p:spPr>
            <a:xfrm flipV="1">
              <a:off x="589599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6" name="Rectangle 904"/>
            <p:cNvSpPr/>
            <p:nvPr/>
          </p:nvSpPr>
          <p:spPr>
            <a:xfrm flipV="1">
              <a:off x="600755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7" name="Rectangle 905"/>
            <p:cNvSpPr/>
            <p:nvPr/>
          </p:nvSpPr>
          <p:spPr>
            <a:xfrm flipV="1">
              <a:off x="600755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8" name="Rectangle 906"/>
            <p:cNvSpPr/>
            <p:nvPr/>
          </p:nvSpPr>
          <p:spPr>
            <a:xfrm flipV="1">
              <a:off x="6119111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39" name="Rectangle 907"/>
            <p:cNvSpPr/>
            <p:nvPr/>
          </p:nvSpPr>
          <p:spPr>
            <a:xfrm flipV="1">
              <a:off x="6119111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0" name="Rectangle 908"/>
            <p:cNvSpPr/>
            <p:nvPr/>
          </p:nvSpPr>
          <p:spPr>
            <a:xfrm flipV="1">
              <a:off x="623067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1" name="Rectangle 909"/>
            <p:cNvSpPr/>
            <p:nvPr/>
          </p:nvSpPr>
          <p:spPr>
            <a:xfrm flipV="1">
              <a:off x="623067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2" name="Rectangle 910"/>
            <p:cNvSpPr/>
            <p:nvPr/>
          </p:nvSpPr>
          <p:spPr>
            <a:xfrm flipV="1">
              <a:off x="6344318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3" name="Rectangle 911"/>
            <p:cNvSpPr/>
            <p:nvPr/>
          </p:nvSpPr>
          <p:spPr>
            <a:xfrm flipV="1">
              <a:off x="6344318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4" name="Rectangle 912"/>
            <p:cNvSpPr/>
            <p:nvPr/>
          </p:nvSpPr>
          <p:spPr>
            <a:xfrm flipV="1">
              <a:off x="645587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5" name="Rectangle 913"/>
            <p:cNvSpPr/>
            <p:nvPr/>
          </p:nvSpPr>
          <p:spPr>
            <a:xfrm flipV="1">
              <a:off x="645587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6" name="Rectangle 914"/>
            <p:cNvSpPr/>
            <p:nvPr/>
          </p:nvSpPr>
          <p:spPr>
            <a:xfrm flipV="1">
              <a:off x="656743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7" name="Rectangle 915"/>
            <p:cNvSpPr/>
            <p:nvPr/>
          </p:nvSpPr>
          <p:spPr>
            <a:xfrm flipV="1">
              <a:off x="656743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8" name="Rectangle 916"/>
            <p:cNvSpPr/>
            <p:nvPr/>
          </p:nvSpPr>
          <p:spPr>
            <a:xfrm flipV="1">
              <a:off x="667899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49" name="Rectangle 917"/>
            <p:cNvSpPr/>
            <p:nvPr/>
          </p:nvSpPr>
          <p:spPr>
            <a:xfrm flipV="1">
              <a:off x="667899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0" name="Rectangle 918"/>
            <p:cNvSpPr/>
            <p:nvPr/>
          </p:nvSpPr>
          <p:spPr>
            <a:xfrm flipV="1">
              <a:off x="679055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1" name="Rectangle 919"/>
            <p:cNvSpPr/>
            <p:nvPr/>
          </p:nvSpPr>
          <p:spPr>
            <a:xfrm flipV="1">
              <a:off x="679055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2" name="Rectangle 920"/>
            <p:cNvSpPr/>
            <p:nvPr/>
          </p:nvSpPr>
          <p:spPr>
            <a:xfrm flipV="1">
              <a:off x="690107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3" name="Rectangle 921"/>
            <p:cNvSpPr/>
            <p:nvPr/>
          </p:nvSpPr>
          <p:spPr>
            <a:xfrm flipV="1">
              <a:off x="690107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4" name="Rectangle 922"/>
            <p:cNvSpPr/>
            <p:nvPr/>
          </p:nvSpPr>
          <p:spPr>
            <a:xfrm flipV="1">
              <a:off x="7015761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5" name="Rectangle 923"/>
            <p:cNvSpPr/>
            <p:nvPr/>
          </p:nvSpPr>
          <p:spPr>
            <a:xfrm flipV="1">
              <a:off x="7015761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6" name="Rectangle 924"/>
            <p:cNvSpPr/>
            <p:nvPr/>
          </p:nvSpPr>
          <p:spPr>
            <a:xfrm flipV="1">
              <a:off x="712732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7" name="Rectangle 925"/>
            <p:cNvSpPr/>
            <p:nvPr/>
          </p:nvSpPr>
          <p:spPr>
            <a:xfrm flipV="1">
              <a:off x="712732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8" name="Rectangle 926"/>
            <p:cNvSpPr/>
            <p:nvPr/>
          </p:nvSpPr>
          <p:spPr>
            <a:xfrm flipV="1">
              <a:off x="723888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59" name="Rectangle 927"/>
            <p:cNvSpPr/>
            <p:nvPr/>
          </p:nvSpPr>
          <p:spPr>
            <a:xfrm flipV="1">
              <a:off x="723888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0" name="Rectangle 928"/>
            <p:cNvSpPr/>
            <p:nvPr/>
          </p:nvSpPr>
          <p:spPr>
            <a:xfrm flipV="1">
              <a:off x="7349399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1" name="Rectangle 929"/>
            <p:cNvSpPr/>
            <p:nvPr/>
          </p:nvSpPr>
          <p:spPr>
            <a:xfrm flipV="1">
              <a:off x="7349399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2" name="Rectangle 930"/>
            <p:cNvSpPr/>
            <p:nvPr/>
          </p:nvSpPr>
          <p:spPr>
            <a:xfrm flipV="1">
              <a:off x="746095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3" name="Rectangle 931"/>
            <p:cNvSpPr/>
            <p:nvPr/>
          </p:nvSpPr>
          <p:spPr>
            <a:xfrm flipV="1">
              <a:off x="7460958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4" name="Rectangle 932"/>
            <p:cNvSpPr/>
            <p:nvPr/>
          </p:nvSpPr>
          <p:spPr>
            <a:xfrm flipV="1">
              <a:off x="75725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5" name="Rectangle 933"/>
            <p:cNvSpPr/>
            <p:nvPr/>
          </p:nvSpPr>
          <p:spPr>
            <a:xfrm flipV="1">
              <a:off x="757251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6" name="Rectangle 934"/>
            <p:cNvSpPr/>
            <p:nvPr/>
          </p:nvSpPr>
          <p:spPr>
            <a:xfrm flipV="1">
              <a:off x="7687206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7" name="Rectangle 935"/>
            <p:cNvSpPr/>
            <p:nvPr/>
          </p:nvSpPr>
          <p:spPr>
            <a:xfrm flipV="1">
              <a:off x="7687206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8" name="Rectangle 936"/>
            <p:cNvSpPr/>
            <p:nvPr/>
          </p:nvSpPr>
          <p:spPr>
            <a:xfrm flipV="1">
              <a:off x="77977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69" name="Rectangle 937"/>
            <p:cNvSpPr/>
            <p:nvPr/>
          </p:nvSpPr>
          <p:spPr>
            <a:xfrm flipV="1">
              <a:off x="779772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0" name="Rectangle 882"/>
            <p:cNvSpPr/>
            <p:nvPr/>
          </p:nvSpPr>
          <p:spPr>
            <a:xfrm flipV="1">
              <a:off x="7918493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1" name="Rectangle 883"/>
            <p:cNvSpPr/>
            <p:nvPr/>
          </p:nvSpPr>
          <p:spPr>
            <a:xfrm flipV="1">
              <a:off x="7918493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2" name="Rectangle 884"/>
            <p:cNvSpPr/>
            <p:nvPr/>
          </p:nvSpPr>
          <p:spPr>
            <a:xfrm flipV="1">
              <a:off x="803005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3" name="Rectangle 885"/>
            <p:cNvSpPr/>
            <p:nvPr/>
          </p:nvSpPr>
          <p:spPr>
            <a:xfrm flipV="1">
              <a:off x="8030053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4" name="Rectangle 886"/>
            <p:cNvSpPr/>
            <p:nvPr/>
          </p:nvSpPr>
          <p:spPr>
            <a:xfrm flipV="1">
              <a:off x="8144740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5" name="Rectangle 887"/>
            <p:cNvSpPr/>
            <p:nvPr/>
          </p:nvSpPr>
          <p:spPr>
            <a:xfrm flipV="1">
              <a:off x="8144740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6" name="Rectangle 888"/>
            <p:cNvSpPr/>
            <p:nvPr/>
          </p:nvSpPr>
          <p:spPr>
            <a:xfrm flipV="1">
              <a:off x="825630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7" name="Rectangle 889"/>
            <p:cNvSpPr/>
            <p:nvPr/>
          </p:nvSpPr>
          <p:spPr>
            <a:xfrm flipV="1">
              <a:off x="825630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8" name="Rectangle 890"/>
            <p:cNvSpPr/>
            <p:nvPr/>
          </p:nvSpPr>
          <p:spPr>
            <a:xfrm flipV="1">
              <a:off x="836681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79" name="Rectangle 891"/>
            <p:cNvSpPr/>
            <p:nvPr/>
          </p:nvSpPr>
          <p:spPr>
            <a:xfrm flipV="1">
              <a:off x="836681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0" name="Rectangle 892"/>
            <p:cNvSpPr/>
            <p:nvPr/>
          </p:nvSpPr>
          <p:spPr>
            <a:xfrm flipV="1">
              <a:off x="847837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1" name="Rectangle 893"/>
            <p:cNvSpPr/>
            <p:nvPr/>
          </p:nvSpPr>
          <p:spPr>
            <a:xfrm flipV="1">
              <a:off x="847837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2" name="Rectangle 894"/>
            <p:cNvSpPr/>
            <p:nvPr/>
          </p:nvSpPr>
          <p:spPr>
            <a:xfrm flipV="1">
              <a:off x="8589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3" name="Rectangle 895"/>
            <p:cNvSpPr/>
            <p:nvPr/>
          </p:nvSpPr>
          <p:spPr>
            <a:xfrm flipV="1">
              <a:off x="858993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4" name="Rectangle 896"/>
            <p:cNvSpPr/>
            <p:nvPr/>
          </p:nvSpPr>
          <p:spPr>
            <a:xfrm flipV="1">
              <a:off x="870149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5" name="Rectangle 897"/>
            <p:cNvSpPr/>
            <p:nvPr/>
          </p:nvSpPr>
          <p:spPr>
            <a:xfrm flipV="1">
              <a:off x="870149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6" name="Rectangle 898"/>
            <p:cNvSpPr/>
            <p:nvPr/>
          </p:nvSpPr>
          <p:spPr>
            <a:xfrm flipV="1">
              <a:off x="8815142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7" name="Rectangle 899"/>
            <p:cNvSpPr/>
            <p:nvPr/>
          </p:nvSpPr>
          <p:spPr>
            <a:xfrm flipV="1">
              <a:off x="8815142" y="5389814"/>
              <a:ext cx="6256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8" name="Rectangle 900"/>
            <p:cNvSpPr/>
            <p:nvPr/>
          </p:nvSpPr>
          <p:spPr>
            <a:xfrm flipV="1">
              <a:off x="892670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89" name="Rectangle 901"/>
            <p:cNvSpPr/>
            <p:nvPr/>
          </p:nvSpPr>
          <p:spPr>
            <a:xfrm flipV="1">
              <a:off x="892670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0" name="Rectangle 902"/>
            <p:cNvSpPr/>
            <p:nvPr/>
          </p:nvSpPr>
          <p:spPr>
            <a:xfrm flipV="1">
              <a:off x="903826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1" name="Rectangle 903"/>
            <p:cNvSpPr/>
            <p:nvPr/>
          </p:nvSpPr>
          <p:spPr>
            <a:xfrm flipV="1">
              <a:off x="9038261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2" name="Rectangle 904"/>
            <p:cNvSpPr/>
            <p:nvPr/>
          </p:nvSpPr>
          <p:spPr>
            <a:xfrm flipV="1">
              <a:off x="91498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3" name="Rectangle 905"/>
            <p:cNvSpPr/>
            <p:nvPr/>
          </p:nvSpPr>
          <p:spPr>
            <a:xfrm flipV="1">
              <a:off x="914982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4" name="Rectangle 906"/>
            <p:cNvSpPr/>
            <p:nvPr/>
          </p:nvSpPr>
          <p:spPr>
            <a:xfrm flipV="1">
              <a:off x="9261380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5" name="Rectangle 907"/>
            <p:cNvSpPr/>
            <p:nvPr/>
          </p:nvSpPr>
          <p:spPr>
            <a:xfrm flipV="1">
              <a:off x="9261380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6" name="Rectangle 908"/>
            <p:cNvSpPr/>
            <p:nvPr/>
          </p:nvSpPr>
          <p:spPr>
            <a:xfrm flipV="1">
              <a:off x="93729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7" name="Rectangle 909"/>
            <p:cNvSpPr/>
            <p:nvPr/>
          </p:nvSpPr>
          <p:spPr>
            <a:xfrm flipV="1">
              <a:off x="93729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8" name="Rectangle 910"/>
            <p:cNvSpPr/>
            <p:nvPr/>
          </p:nvSpPr>
          <p:spPr>
            <a:xfrm flipV="1">
              <a:off x="9486587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199" name="Rectangle 911"/>
            <p:cNvSpPr/>
            <p:nvPr/>
          </p:nvSpPr>
          <p:spPr>
            <a:xfrm flipV="1">
              <a:off x="9486587" y="5389815"/>
              <a:ext cx="6256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0" name="Rectangle 912"/>
            <p:cNvSpPr/>
            <p:nvPr/>
          </p:nvSpPr>
          <p:spPr>
            <a:xfrm flipV="1">
              <a:off x="95981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1" name="Rectangle 913"/>
            <p:cNvSpPr/>
            <p:nvPr/>
          </p:nvSpPr>
          <p:spPr>
            <a:xfrm flipV="1">
              <a:off x="959814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2" name="Rectangle 914"/>
            <p:cNvSpPr/>
            <p:nvPr/>
          </p:nvSpPr>
          <p:spPr>
            <a:xfrm flipV="1">
              <a:off x="9709706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3" name="Rectangle 915"/>
            <p:cNvSpPr/>
            <p:nvPr/>
          </p:nvSpPr>
          <p:spPr>
            <a:xfrm flipV="1">
              <a:off x="9709706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4" name="Rectangle 916"/>
            <p:cNvSpPr/>
            <p:nvPr/>
          </p:nvSpPr>
          <p:spPr>
            <a:xfrm flipV="1">
              <a:off x="982126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5" name="Rectangle 917"/>
            <p:cNvSpPr/>
            <p:nvPr/>
          </p:nvSpPr>
          <p:spPr>
            <a:xfrm flipV="1">
              <a:off x="9821266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6" name="Rectangle 918"/>
            <p:cNvSpPr/>
            <p:nvPr/>
          </p:nvSpPr>
          <p:spPr>
            <a:xfrm flipV="1">
              <a:off x="993282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7" name="Rectangle 919"/>
            <p:cNvSpPr/>
            <p:nvPr/>
          </p:nvSpPr>
          <p:spPr>
            <a:xfrm flipV="1">
              <a:off x="9932825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8" name="Rectangle 920"/>
            <p:cNvSpPr/>
            <p:nvPr/>
          </p:nvSpPr>
          <p:spPr>
            <a:xfrm flipV="1">
              <a:off x="100433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09" name="Rectangle 921"/>
            <p:cNvSpPr/>
            <p:nvPr/>
          </p:nvSpPr>
          <p:spPr>
            <a:xfrm flipV="1">
              <a:off x="1004334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0" name="Rectangle 922"/>
            <p:cNvSpPr/>
            <p:nvPr/>
          </p:nvSpPr>
          <p:spPr>
            <a:xfrm flipV="1">
              <a:off x="10158030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1" name="Rectangle 923"/>
            <p:cNvSpPr/>
            <p:nvPr/>
          </p:nvSpPr>
          <p:spPr>
            <a:xfrm flipV="1">
              <a:off x="10158030" y="5389814"/>
              <a:ext cx="5213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2" name="Rectangle 924"/>
            <p:cNvSpPr/>
            <p:nvPr/>
          </p:nvSpPr>
          <p:spPr>
            <a:xfrm flipV="1">
              <a:off x="1026959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3" name="Rectangle 925"/>
            <p:cNvSpPr/>
            <p:nvPr/>
          </p:nvSpPr>
          <p:spPr>
            <a:xfrm flipV="1">
              <a:off x="1026959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4" name="Rectangle 926"/>
            <p:cNvSpPr/>
            <p:nvPr/>
          </p:nvSpPr>
          <p:spPr>
            <a:xfrm flipV="1">
              <a:off x="1038115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5" name="Rectangle 927"/>
            <p:cNvSpPr/>
            <p:nvPr/>
          </p:nvSpPr>
          <p:spPr>
            <a:xfrm flipV="1">
              <a:off x="10381150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6" name="Rectangle 928"/>
            <p:cNvSpPr/>
            <p:nvPr/>
          </p:nvSpPr>
          <p:spPr>
            <a:xfrm flipV="1">
              <a:off x="10491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7" name="Rectangle 929"/>
            <p:cNvSpPr/>
            <p:nvPr/>
          </p:nvSpPr>
          <p:spPr>
            <a:xfrm flipV="1">
              <a:off x="10491668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8" name="Rectangle 930"/>
            <p:cNvSpPr/>
            <p:nvPr/>
          </p:nvSpPr>
          <p:spPr>
            <a:xfrm flipV="1">
              <a:off x="1060322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19" name="Rectangle 931"/>
            <p:cNvSpPr/>
            <p:nvPr/>
          </p:nvSpPr>
          <p:spPr>
            <a:xfrm flipV="1">
              <a:off x="10603227" y="5389814"/>
              <a:ext cx="8340" cy="12198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0" name="Rectangle 932"/>
            <p:cNvSpPr/>
            <p:nvPr/>
          </p:nvSpPr>
          <p:spPr>
            <a:xfrm flipV="1">
              <a:off x="107147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1" name="Rectangle 933"/>
            <p:cNvSpPr/>
            <p:nvPr/>
          </p:nvSpPr>
          <p:spPr>
            <a:xfrm flipV="1">
              <a:off x="10714787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2" name="Rectangle 934"/>
            <p:cNvSpPr/>
            <p:nvPr/>
          </p:nvSpPr>
          <p:spPr>
            <a:xfrm flipV="1">
              <a:off x="10829475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3" name="Rectangle 935"/>
            <p:cNvSpPr/>
            <p:nvPr/>
          </p:nvSpPr>
          <p:spPr>
            <a:xfrm flipV="1">
              <a:off x="10829475" y="5389815"/>
              <a:ext cx="5213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4" name="Rectangle 936"/>
            <p:cNvSpPr/>
            <p:nvPr/>
          </p:nvSpPr>
          <p:spPr>
            <a:xfrm flipV="1">
              <a:off x="1093999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  <p:sp>
          <p:nvSpPr>
            <p:cNvPr id="225" name="Rectangle 937"/>
            <p:cNvSpPr/>
            <p:nvPr/>
          </p:nvSpPr>
          <p:spPr>
            <a:xfrm flipV="1">
              <a:off x="10939992" y="5389815"/>
              <a:ext cx="8340" cy="479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marL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sz="1800" b="0" i="0" u="none" strike="noStrike" kern="1200" spc="0" baseline="0">
                <a:solidFill>
                  <a:srgbClr val="FFFFFF">
                    <a:alpha val="10000"/>
                  </a:srgbClr>
                </a:solidFill>
                <a:latin typeface="Segoe UI Light" panose="020B0502040204020203"/>
                <a:ea typeface="微软雅黑 Light" panose="020B0502040204020203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8014559" y="1540550"/>
            <a:ext cx="2812803" cy="3416887"/>
            <a:chOff x="6446093" y="2377043"/>
            <a:chExt cx="1419241" cy="3023437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6446093" y="2576477"/>
              <a:ext cx="0" cy="2824003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sp>
          <p:nvSpPr>
            <p:cNvPr id="228" name="矩形 227"/>
            <p:cNvSpPr/>
            <p:nvPr/>
          </p:nvSpPr>
          <p:spPr>
            <a:xfrm>
              <a:off x="6553431" y="2833439"/>
              <a:ext cx="1311903" cy="1551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参与数据表设计，完成前端援助页面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开发重要事件时间轴模块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编写网页脚本，爬取新闻数据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前后台首页设计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编写实现、设计等文档，ppt制作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6531633" y="2377043"/>
              <a:ext cx="1136635" cy="3789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</a:rPr>
                <a:t>组员 </a:t>
              </a:r>
              <a:r>
                <a:rPr lang="en-US" altLang="zh-CN" sz="2000" b="1" dirty="0">
                  <a:solidFill>
                    <a:schemeClr val="accent2"/>
                  </a:solidFill>
                </a:rPr>
                <a:t>: 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吕昆娴</a:t>
              </a:r>
              <a:endParaRPr lang="zh-CN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4813213" y="1534596"/>
            <a:ext cx="2585273" cy="3454129"/>
            <a:chOff x="6446093" y="2341236"/>
            <a:chExt cx="1419241" cy="3059244"/>
          </a:xfrm>
        </p:grpSpPr>
        <p:cxnSp>
          <p:nvCxnSpPr>
            <p:cNvPr id="231" name="直接连接符 230"/>
            <p:cNvCxnSpPr/>
            <p:nvPr/>
          </p:nvCxnSpPr>
          <p:spPr>
            <a:xfrm>
              <a:off x="6446093" y="2576477"/>
              <a:ext cx="0" cy="2824003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sp>
          <p:nvSpPr>
            <p:cNvPr id="232" name="矩形 231"/>
            <p:cNvSpPr/>
            <p:nvPr/>
          </p:nvSpPr>
          <p:spPr>
            <a:xfrm>
              <a:off x="6553431" y="2833439"/>
              <a:ext cx="1311903" cy="2288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开发新闻检索网页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参与数据表设计，协调组员分工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美化about、signup等页面，添加成员信息，增加重复密码、验证码等内容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参与前后台分离、模板选取，完善登录机制</a:t>
              </a:r>
              <a:endParaRPr lang="zh-CN" altLang="en-US"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accent2"/>
                  </a:solidFill>
                </a:rPr>
                <a:t>编写部署、设计、网页实现等项目文档，参与ppt展示制作</a:t>
              </a:r>
              <a:endParaRPr lang="zh-CN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6588548" y="2341236"/>
              <a:ext cx="116261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</a:rPr>
                <a:t>组长 </a:t>
              </a:r>
              <a:r>
                <a:rPr lang="en-US" altLang="zh-CN" sz="2000" b="1" dirty="0">
                  <a:solidFill>
                    <a:schemeClr val="accent2"/>
                  </a:solidFill>
                </a:rPr>
                <a:t>: 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许健</a:t>
              </a:r>
              <a:endParaRPr lang="zh-CN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626392" y="1534596"/>
            <a:ext cx="2844432" cy="3470442"/>
            <a:chOff x="6446093" y="2371774"/>
            <a:chExt cx="1419241" cy="3028706"/>
          </a:xfrm>
        </p:grpSpPr>
        <p:cxnSp>
          <p:nvCxnSpPr>
            <p:cNvPr id="235" name="直接连接符 234"/>
            <p:cNvCxnSpPr/>
            <p:nvPr/>
          </p:nvCxnSpPr>
          <p:spPr>
            <a:xfrm>
              <a:off x="6446093" y="2576477"/>
              <a:ext cx="0" cy="2824003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sp>
          <p:nvSpPr>
            <p:cNvPr id="236" name="矩形 235"/>
            <p:cNvSpPr/>
            <p:nvPr/>
          </p:nvSpPr>
          <p:spPr>
            <a:xfrm>
              <a:off x="6553431" y="2833439"/>
              <a:ext cx="1311903" cy="153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200" dirty="0">
                  <a:solidFill>
                    <a:schemeClr val="accent2"/>
                  </a:solidFill>
                </a:rPr>
                <a:t>参与数据库设计，完成军事力量对比相关数据表</a:t>
              </a:r>
              <a:endParaRPr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sz="1200" dirty="0">
                  <a:solidFill>
                    <a:schemeClr val="accent2"/>
                  </a:solidFill>
                </a:rPr>
                <a:t>参与前后台页面设计，后台管理</a:t>
              </a:r>
              <a:endParaRPr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sz="1200" dirty="0">
                  <a:solidFill>
                    <a:schemeClr val="accent2"/>
                  </a:solidFill>
                </a:rPr>
                <a:t>获取数据，编写数据库交互命令</a:t>
              </a:r>
              <a:endParaRPr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sz="1200" dirty="0">
                  <a:solidFill>
                    <a:schemeClr val="accent2"/>
                  </a:solidFill>
                </a:rPr>
                <a:t>使用js实现数据可视化</a:t>
              </a:r>
              <a:endParaRPr sz="1200" dirty="0">
                <a:solidFill>
                  <a:schemeClr val="accent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sz="1200" dirty="0">
                  <a:solidFill>
                    <a:schemeClr val="accent2"/>
                  </a:solidFill>
                </a:rPr>
                <a:t>参与设计、实现等文档、ppt制作</a:t>
              </a:r>
              <a:endParaRPr sz="1200" dirty="0">
                <a:solidFill>
                  <a:schemeClr val="accent2"/>
                </a:solidFill>
              </a:endParaRPr>
            </a:p>
          </p:txBody>
        </p:sp>
        <p:sp>
          <p:nvSpPr>
            <p:cNvPr id="237" name="文本框 236"/>
            <p:cNvSpPr txBox="1"/>
            <p:nvPr/>
          </p:nvSpPr>
          <p:spPr>
            <a:xfrm>
              <a:off x="6524002" y="2371774"/>
              <a:ext cx="948288" cy="3789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</a:rPr>
                <a:t>组员 </a:t>
              </a:r>
              <a:r>
                <a:rPr lang="en-US" altLang="zh-CN" sz="2000" b="1" dirty="0">
                  <a:solidFill>
                    <a:schemeClr val="accent2"/>
                  </a:solidFill>
                </a:rPr>
                <a:t>: 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运开</a:t>
              </a:r>
              <a:endParaRPr lang="zh-CN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46" name="TextBox 25"/>
          <p:cNvSpPr txBox="1"/>
          <p:nvPr/>
        </p:nvSpPr>
        <p:spPr>
          <a:xfrm>
            <a:off x="4757946" y="40601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  <a:latin typeface="Avenir Heavy Oblique" charset="0"/>
                <a:ea typeface="Avenir Heavy Oblique" charset="0"/>
                <a:cs typeface="Avenir Heavy Oblique" charset="0"/>
              </a:rPr>
              <a:t>小组分工</a:t>
            </a:r>
            <a:endParaRPr lang="en-US" sz="4000" b="1" dirty="0">
              <a:solidFill>
                <a:schemeClr val="tx2"/>
              </a:solidFill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3"/>
          <p:cNvGrpSpPr/>
          <p:nvPr/>
        </p:nvGrpSpPr>
        <p:grpSpPr>
          <a:xfrm>
            <a:off x="1323730" y="379638"/>
            <a:ext cx="4351394" cy="1088403"/>
            <a:chOff x="7972927" y="936029"/>
            <a:chExt cx="4351394" cy="1088403"/>
          </a:xfrm>
        </p:grpSpPr>
        <p:sp>
          <p:nvSpPr>
            <p:cNvPr id="8" name="TextBox 14"/>
            <p:cNvSpPr txBox="1"/>
            <p:nvPr/>
          </p:nvSpPr>
          <p:spPr>
            <a:xfrm>
              <a:off x="7972927" y="936029"/>
              <a:ext cx="376174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项目亮点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 err="1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可视化展示</a:t>
              </a:r>
              <a:r>
                <a:rPr lang="zh-CN" altLang="en-US" sz="2400" b="1" dirty="0" err="1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数据</a:t>
              </a:r>
              <a:endParaRPr lang="zh-CN" altLang="en-US" sz="2400" b="1" dirty="0" err="1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9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45505" y="923840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57495" y="569595"/>
            <a:ext cx="6199505" cy="5857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5515" y="2021840"/>
            <a:ext cx="3874135" cy="1173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 dirty="0">
                <a:sym typeface="+mn-ea"/>
              </a:rPr>
              <a:t>采用图标的方式展示俄乌双方的军事实力对比，</a:t>
            </a:r>
            <a:r>
              <a:rPr lang="zh-CN" altLang="en-US" b="1" dirty="0">
                <a:sym typeface="+mn-ea"/>
              </a:rPr>
              <a:t>一目了然</a:t>
            </a:r>
            <a:endParaRPr lang="zh-CN" altLang="en-US" b="1" dirty="0">
              <a:sym typeface="+mn-ea"/>
            </a:endParaRPr>
          </a:p>
          <a:p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数据从数据库导出，便于更新，</a:t>
            </a:r>
            <a:r>
              <a:rPr lang="zh-CN" altLang="en-US" b="1" dirty="0">
                <a:sym typeface="+mn-ea"/>
              </a:rPr>
              <a:t>在后台修改</a:t>
            </a:r>
            <a:r>
              <a:rPr lang="zh-CN" altLang="en-US" b="1" dirty="0">
                <a:sym typeface="+mn-ea"/>
              </a:rPr>
              <a:t>数据，前台就会</a:t>
            </a:r>
            <a:r>
              <a:rPr lang="zh-CN" altLang="en-US" b="1" dirty="0">
                <a:sym typeface="+mn-ea"/>
              </a:rPr>
              <a:t>发生相应变化</a:t>
            </a:r>
            <a:endParaRPr lang="zh-CN" altLang="en-US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/>
          <p:cNvSpPr txBox="1"/>
          <p:nvPr/>
        </p:nvSpPr>
        <p:spPr>
          <a:xfrm>
            <a:off x="6067426" y="634068"/>
            <a:ext cx="484374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前后端采用不同的数据表统计</a:t>
            </a:r>
            <a:r>
              <a:rPr lang="en-US" altLang="zh-CN" b="1" dirty="0"/>
              <a:t>User/Admin</a:t>
            </a:r>
            <a:r>
              <a:rPr lang="zh-CN" altLang="en-US" b="1" dirty="0"/>
              <a:t>信息</a:t>
            </a:r>
            <a:r>
              <a:rPr lang="zh-CN" altLang="zh-CN" b="1" dirty="0"/>
              <a:t>，将</a:t>
            </a:r>
            <a:r>
              <a:rPr lang="en-US" altLang="zh-CN" b="1" dirty="0"/>
              <a:t>common\models</a:t>
            </a:r>
            <a:r>
              <a:rPr lang="zh-CN" altLang="en-US" b="1" dirty="0"/>
              <a:t>下的</a:t>
            </a:r>
            <a:r>
              <a:rPr lang="en-US" altLang="zh-CN" b="1" dirty="0"/>
              <a:t>User.php</a:t>
            </a:r>
            <a:r>
              <a:rPr lang="zh-CN" altLang="en-US" b="1" dirty="0"/>
              <a:t>在前后台分离</a:t>
            </a:r>
            <a:r>
              <a:rPr lang="zh-CN" altLang="zh-CN" b="1" dirty="0"/>
              <a:t>，保障后台的独立以及数据</a:t>
            </a:r>
            <a:r>
              <a:rPr lang="zh-CN" altLang="zh-CN" b="1" dirty="0"/>
              <a:t>安全性</a:t>
            </a:r>
            <a:endParaRPr lang="zh-CN" altLang="zh-CN" b="1" dirty="0"/>
          </a:p>
        </p:txBody>
      </p:sp>
      <p:grpSp>
        <p:nvGrpSpPr>
          <p:cNvPr id="7" name="组 3"/>
          <p:cNvGrpSpPr/>
          <p:nvPr/>
        </p:nvGrpSpPr>
        <p:grpSpPr>
          <a:xfrm>
            <a:off x="1323732" y="379638"/>
            <a:ext cx="4351392" cy="1088403"/>
            <a:chOff x="7972929" y="936029"/>
            <a:chExt cx="4351392" cy="1088403"/>
          </a:xfrm>
        </p:grpSpPr>
        <p:sp>
          <p:nvSpPr>
            <p:cNvPr id="8" name="TextBox 14"/>
            <p:cNvSpPr txBox="1"/>
            <p:nvPr/>
          </p:nvSpPr>
          <p:spPr>
            <a:xfrm>
              <a:off x="7972929" y="936029"/>
              <a:ext cx="376174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项目亮点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 err="1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前后端分离</a:t>
              </a:r>
              <a:r>
                <a:rPr lang="zh-CN" altLang="en-US" sz="2400" b="1" dirty="0" err="1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设计</a:t>
              </a:r>
              <a:endParaRPr lang="zh-CN" altLang="en-US" sz="2400" b="1" dirty="0" err="1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9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45505" y="923840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0531" r="10874"/>
          <a:stretch>
            <a:fillRect/>
          </a:stretch>
        </p:blipFill>
        <p:spPr>
          <a:xfrm>
            <a:off x="1243330" y="2894965"/>
            <a:ext cx="4213225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-8490" t="1072" r="18161" b="268"/>
          <a:stretch>
            <a:fillRect/>
          </a:stretch>
        </p:blipFill>
        <p:spPr>
          <a:xfrm>
            <a:off x="5674995" y="2199640"/>
            <a:ext cx="5628005" cy="327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879024" y="1442813"/>
            <a:ext cx="4212197" cy="2532916"/>
            <a:chOff x="7394574" y="1039547"/>
            <a:chExt cx="4212197" cy="2532916"/>
          </a:xfrm>
        </p:grpSpPr>
        <p:sp>
          <p:nvSpPr>
            <p:cNvPr id="5" name="TextBox 14"/>
            <p:cNvSpPr txBox="1"/>
            <p:nvPr/>
          </p:nvSpPr>
          <p:spPr>
            <a:xfrm>
              <a:off x="9059306" y="103954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b="1" i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主页</a:t>
              </a:r>
              <a:endParaRPr lang="en-US" altLang="zh-CN" sz="3600" b="1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7394574" y="1757633"/>
              <a:ext cx="4212197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主页分为三大模块：重大事件时间线、军事力量对比、国际表态与他国援助，并分别设置了链接，可以跳转访问相应</a:t>
              </a:r>
              <a:r>
                <a:rPr lang="zh-CN" altLang="en-US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模块</a:t>
              </a:r>
              <a:endParaRPr lang="zh-CN" alt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  <a:p>
              <a:endParaRPr lang="zh-CN" alt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  <a:p>
              <a:endParaRPr lang="zh-CN" alt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  <a:p>
              <a:r>
                <a:rPr lang="zh-CN" altLang="en-US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上方的菜单栏显示常用页面，如新闻索引、国际援助、登录和注册</a:t>
              </a:r>
              <a:r>
                <a:rPr lang="zh-CN" altLang="en-US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等</a:t>
              </a:r>
              <a:endParaRPr lang="zh-CN" alt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grpSp>
        <p:nvGrpSpPr>
          <p:cNvPr id="8" name="组 3"/>
          <p:cNvGrpSpPr/>
          <p:nvPr/>
        </p:nvGrpSpPr>
        <p:grpSpPr>
          <a:xfrm>
            <a:off x="1297963" y="642794"/>
            <a:ext cx="4607516" cy="984885"/>
            <a:chOff x="7716805" y="1039547"/>
            <a:chExt cx="4607516" cy="984885"/>
          </a:xfrm>
        </p:grpSpPr>
        <p:sp>
          <p:nvSpPr>
            <p:cNvPr id="9" name="TextBox 14"/>
            <p:cNvSpPr txBox="1"/>
            <p:nvPr/>
          </p:nvSpPr>
          <p:spPr>
            <a:xfrm>
              <a:off x="7716805" y="1039547"/>
              <a:ext cx="3793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前端展示 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俄乌冲突新闻网</a:t>
              </a:r>
              <a:endParaRPr lang="en-US" altLang="zh-CN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50305" y="1135437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5570" y="2230755"/>
            <a:ext cx="6211570" cy="3124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0780" y="1744345"/>
            <a:ext cx="9337675" cy="3575685"/>
          </a:xfrm>
          <a:prstGeom prst="rect">
            <a:avLst/>
          </a:prstGeom>
        </p:spPr>
      </p:pic>
      <p:sp>
        <p:nvSpPr>
          <p:cNvPr id="4" name="TextBox 22"/>
          <p:cNvSpPr txBox="1"/>
          <p:nvPr/>
        </p:nvSpPr>
        <p:spPr>
          <a:xfrm>
            <a:off x="7348257" y="3693336"/>
            <a:ext cx="4843743" cy="129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40"/>
              </a:lnSpc>
            </a:pPr>
            <a:r>
              <a:rPr lang="zh-CN" alt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在输入框中输入关键词，比如拜登，然后</a:t>
            </a:r>
            <a:r>
              <a:rPr lang="en-US" altLang="zh-CN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search</a:t>
            </a:r>
            <a:r>
              <a:rPr lang="zh-CN" altLang="en-US" sz="1600" i="1" dirty="0">
                <a:solidFill>
                  <a:schemeClr val="tx2"/>
                </a:solidFill>
                <a:latin typeface="Avenir Book Oblique" charset="0"/>
                <a:ea typeface="宋体" panose="02010600030101010101" pitchFamily="2" charset="-122"/>
                <a:cs typeface="Avenir Book Oblique" charset="0"/>
              </a:rPr>
              <a:t>，可以列出与拜登有关的俄乌冲突新闻，点击链接可以跳转阅览相应</a:t>
            </a:r>
            <a:r>
              <a:rPr lang="zh-CN" altLang="en-US" sz="1600" i="1" dirty="0">
                <a:solidFill>
                  <a:schemeClr val="tx2"/>
                </a:solidFill>
                <a:latin typeface="Avenir Book Oblique" charset="0"/>
                <a:ea typeface="宋体" panose="02010600030101010101" pitchFamily="2" charset="-122"/>
                <a:cs typeface="Avenir Book Oblique" charset="0"/>
              </a:rPr>
              <a:t>新闻</a:t>
            </a:r>
            <a:endParaRPr lang="zh-CN" altLang="en-US" sz="1600" i="1" dirty="0">
              <a:solidFill>
                <a:schemeClr val="tx2"/>
              </a:solidFill>
              <a:latin typeface="Avenir Book Oblique" charset="0"/>
              <a:ea typeface="宋体" panose="02010600030101010101" pitchFamily="2" charset="-122"/>
              <a:cs typeface="Avenir Book Oblique" charset="0"/>
            </a:endParaRPr>
          </a:p>
        </p:txBody>
      </p:sp>
      <p:sp>
        <p:nvSpPr>
          <p:cNvPr id="5" name="TextBox 23"/>
          <p:cNvSpPr txBox="1"/>
          <p:nvPr/>
        </p:nvSpPr>
        <p:spPr>
          <a:xfrm>
            <a:off x="7348257" y="2844225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索引与关键词匹配的</a:t>
            </a:r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新闻</a:t>
            </a:r>
            <a:endParaRPr lang="zh-CN" altLang="en-US" sz="3200" i="1" dirty="0">
              <a:solidFill>
                <a:schemeClr val="tx2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grpSp>
        <p:nvGrpSpPr>
          <p:cNvPr id="7" name="组 3"/>
          <p:cNvGrpSpPr/>
          <p:nvPr/>
        </p:nvGrpSpPr>
        <p:grpSpPr>
          <a:xfrm>
            <a:off x="1343658" y="440665"/>
            <a:ext cx="4212197" cy="1088403"/>
            <a:chOff x="8112124" y="936029"/>
            <a:chExt cx="4212197" cy="1088403"/>
          </a:xfrm>
        </p:grpSpPr>
        <p:sp>
          <p:nvSpPr>
            <p:cNvPr id="8" name="TextBox 14"/>
            <p:cNvSpPr txBox="1"/>
            <p:nvPr/>
          </p:nvSpPr>
          <p:spPr>
            <a:xfrm>
              <a:off x="8371069" y="936029"/>
              <a:ext cx="29654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前端功能 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新闻检索</a:t>
              </a:r>
              <a:endParaRPr lang="zh-CN" altLang="en-US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9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45505" y="923840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0300" y="1085215"/>
            <a:ext cx="7058660" cy="4248785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933401" y="392313"/>
            <a:ext cx="4100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</a:t>
            </a:r>
            <a:r>
              <a:rPr lang="en-US" altLang="zh-CN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-</a:t>
            </a:r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重大事件时间</a:t>
            </a:r>
            <a:r>
              <a:rPr lang="zh-CN" altLang="en-US" sz="3200" i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轴</a:t>
            </a:r>
            <a:endParaRPr lang="zh-CN" altLang="en-US" sz="3200" i="1" dirty="0">
              <a:solidFill>
                <a:schemeClr val="tx2"/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6" name="TextBox 24"/>
          <p:cNvSpPr txBox="1"/>
          <p:nvPr/>
        </p:nvSpPr>
        <p:spPr>
          <a:xfrm>
            <a:off x="4883590" y="500226"/>
            <a:ext cx="4547907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点击上方“</a:t>
            </a: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重大事件”进入，</a:t>
            </a:r>
            <a:endParaRPr lang="en-US" altLang="zh-CN" sz="1200" i="1" dirty="0">
              <a:solidFill>
                <a:schemeClr val="tx2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8" name="TextBox 24"/>
          <p:cNvSpPr txBox="1"/>
          <p:nvPr/>
        </p:nvSpPr>
        <p:spPr>
          <a:xfrm>
            <a:off x="1000375" y="5641717"/>
            <a:ext cx="509562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用户可使用页面下方提供的搜索功能查询</a:t>
            </a: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rPr>
              <a:t>相关事件</a:t>
            </a:r>
            <a:endParaRPr lang="zh-CN" altLang="en-US" sz="1200" i="1" dirty="0">
              <a:solidFill>
                <a:schemeClr val="tx2"/>
              </a:solidFill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33515" y="5012055"/>
            <a:ext cx="3973830" cy="1584960"/>
          </a:xfrm>
          <a:prstGeom prst="rect">
            <a:avLst/>
          </a:prstGeom>
        </p:spPr>
      </p:pic>
      <p:cxnSp>
        <p:nvCxnSpPr>
          <p:cNvPr id="8" name="曲线连接符 7"/>
          <p:cNvCxnSpPr>
            <a:endCxn id="4" idx="1"/>
          </p:cNvCxnSpPr>
          <p:nvPr/>
        </p:nvCxnSpPr>
        <p:spPr>
          <a:xfrm flipV="1">
            <a:off x="4481830" y="5804535"/>
            <a:ext cx="2051685" cy="102870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405679" y="642794"/>
            <a:ext cx="4499800" cy="984885"/>
            <a:chOff x="7824521" y="1039547"/>
            <a:chExt cx="4499800" cy="984885"/>
          </a:xfrm>
        </p:grpSpPr>
        <p:sp>
          <p:nvSpPr>
            <p:cNvPr id="5" name="TextBox 14"/>
            <p:cNvSpPr txBox="1"/>
            <p:nvPr/>
          </p:nvSpPr>
          <p:spPr>
            <a:xfrm>
              <a:off x="7824521" y="1039547"/>
              <a:ext cx="357759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前端功能 </a:t>
              </a:r>
              <a:r>
                <a:rPr lang="en-US" altLang="zh-CN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: 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国际援助</a:t>
              </a:r>
              <a:r>
                <a:rPr lang="zh-CN" altLang="en-US" sz="2400" b="1" dirty="0">
                  <a:solidFill>
                    <a:schemeClr val="tx2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展示</a:t>
              </a:r>
              <a:endParaRPr lang="zh-CN" altLang="en-US" sz="2400" b="1" dirty="0">
                <a:solidFill>
                  <a:schemeClr val="tx2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  <p:sp>
          <p:nvSpPr>
            <p:cNvPr id="6" name="TextBox 27"/>
            <p:cNvSpPr txBox="1"/>
            <p:nvPr/>
          </p:nvSpPr>
          <p:spPr>
            <a:xfrm>
              <a:off x="8112124" y="1685878"/>
              <a:ext cx="42121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dirty="0">
                  <a:solidFill>
                    <a:schemeClr val="tx2"/>
                  </a:solidFill>
                  <a:latin typeface="Avenir Book Oblique" charset="0"/>
                  <a:ea typeface="Avenir Book Oblique" charset="0"/>
                  <a:cs typeface="Avenir Book Oblique" charset="0"/>
                </a:rPr>
                <a:t>Tb-weal-goods</a:t>
              </a:r>
              <a:endParaRPr lang="en-US" sz="16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12838" y="1212281"/>
            <a:ext cx="3448227" cy="153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8870" y="1967865"/>
            <a:ext cx="4438015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使用表单的形式，列举其他国家的军事援助行动，记录援助时间、</a:t>
            </a:r>
            <a:r>
              <a:rPr lang="zh-CN" altLang="en-US" dirty="0"/>
              <a:t>援助类型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6985" y="1212215"/>
            <a:ext cx="5161280" cy="4925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5395" y="4201160"/>
            <a:ext cx="4164330" cy="2161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78915" y="3291205"/>
            <a:ext cx="18827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滑动窗口，展示更多</a:t>
            </a:r>
            <a:r>
              <a:rPr lang="zh-CN" altLang="en-US" sz="1200" i="1" dirty="0">
                <a:solidFill>
                  <a:schemeClr val="tx2"/>
                </a:solidFill>
                <a:latin typeface="Avenir Book Oblique" charset="0"/>
                <a:ea typeface="Avenir Book Oblique" charset="0"/>
                <a:cs typeface="Avenir Book Oblique" charset="0"/>
                <a:sym typeface="+mn-ea"/>
              </a:rPr>
              <a:t>数据</a:t>
            </a:r>
            <a:endParaRPr lang="zh-CN" altLang="en-US" sz="1200" i="1" dirty="0">
              <a:solidFill>
                <a:schemeClr val="tx2"/>
              </a:solidFill>
              <a:latin typeface="Avenir Book Oblique" charset="0"/>
              <a:ea typeface="Avenir Book Oblique" charset="0"/>
              <a:cs typeface="Avenir Book Oblique" charset="0"/>
              <a:sym typeface="+mn-ea"/>
            </a:endParaRPr>
          </a:p>
        </p:txBody>
      </p:sp>
      <p:cxnSp>
        <p:nvCxnSpPr>
          <p:cNvPr id="11" name="曲线连接符 10"/>
          <p:cNvCxnSpPr/>
          <p:nvPr/>
        </p:nvCxnSpPr>
        <p:spPr>
          <a:xfrm rot="5400000" flipV="1">
            <a:off x="2033905" y="3621405"/>
            <a:ext cx="753110" cy="304800"/>
          </a:xfrm>
          <a:prstGeom prst="curvedConnector3">
            <a:avLst>
              <a:gd name="adj1" fmla="val 500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12600,&quot;width&quot;:1333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PP_MARK_KEY" val="bbe175b0-253d-4681-b017-1c07f41c6473"/>
  <p:tag name="COMMONDATA" val="eyJoZGlkIjoiZTIxZjE4NWUxYTgwYjkwOTU3MDRkZDUzZjFmYTk3MW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991</Words>
  <Application>WPS 演示</Application>
  <PresentationFormat>宽屏</PresentationFormat>
  <Paragraphs>107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Gill Sans</vt:lpstr>
      <vt:lpstr>楷体</vt:lpstr>
      <vt:lpstr>Avenir Heavy Oblique</vt:lpstr>
      <vt:lpstr>Segoe Print</vt:lpstr>
      <vt:lpstr>Avenir Medium Oblique</vt:lpstr>
      <vt:lpstr>Segoe UI Light</vt:lpstr>
      <vt:lpstr>微软雅黑 Light</vt:lpstr>
      <vt:lpstr>Avenir Book Oblique</vt:lpstr>
      <vt:lpstr>Calibri</vt:lpstr>
      <vt:lpstr>Gill Sans MT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Jan</cp:lastModifiedBy>
  <cp:revision>90</cp:revision>
  <dcterms:created xsi:type="dcterms:W3CDTF">2017-08-18T03:02:00Z</dcterms:created>
  <dcterms:modified xsi:type="dcterms:W3CDTF">2023-02-14T15:38:43Z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912677D9D4914EC6A2C26F46F304834E</vt:lpwstr>
  </property>
</Properties>
</file>